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97" r:id="rId4"/>
    <p:sldId id="258" r:id="rId5"/>
    <p:sldId id="264" r:id="rId6"/>
    <p:sldId id="267" r:id="rId7"/>
    <p:sldId id="310" r:id="rId8"/>
    <p:sldId id="299" r:id="rId9"/>
    <p:sldId id="303" r:id="rId10"/>
    <p:sldId id="304" r:id="rId11"/>
    <p:sldId id="309" r:id="rId12"/>
    <p:sldId id="305" r:id="rId13"/>
    <p:sldId id="294" r:id="rId14"/>
    <p:sldId id="296" r:id="rId15"/>
    <p:sldId id="265" r:id="rId16"/>
    <p:sldId id="268" r:id="rId17"/>
    <p:sldId id="259" r:id="rId18"/>
    <p:sldId id="269" r:id="rId19"/>
    <p:sldId id="270" r:id="rId20"/>
    <p:sldId id="271" r:id="rId21"/>
    <p:sldId id="283" r:id="rId22"/>
    <p:sldId id="260" r:id="rId23"/>
    <p:sldId id="308" r:id="rId24"/>
    <p:sldId id="275" r:id="rId25"/>
    <p:sldId id="276" r:id="rId26"/>
    <p:sldId id="295" r:id="rId27"/>
    <p:sldId id="277" r:id="rId28"/>
    <p:sldId id="285" r:id="rId29"/>
    <p:sldId id="272" r:id="rId30"/>
    <p:sldId id="261" r:id="rId31"/>
    <p:sldId id="286" r:id="rId32"/>
    <p:sldId id="279" r:id="rId33"/>
    <p:sldId id="273" r:id="rId34"/>
    <p:sldId id="262" r:id="rId35"/>
    <p:sldId id="288" r:id="rId36"/>
    <p:sldId id="289" r:id="rId37"/>
    <p:sldId id="287" r:id="rId38"/>
    <p:sldId id="281" r:id="rId39"/>
    <p:sldId id="280" r:id="rId40"/>
    <p:sldId id="274" r:id="rId41"/>
    <p:sldId id="290" r:id="rId42"/>
    <p:sldId id="292" r:id="rId43"/>
    <p:sldId id="306" r:id="rId44"/>
    <p:sldId id="293" r:id="rId45"/>
    <p:sldId id="291" r:id="rId46"/>
    <p:sldId id="263" r:id="rId47"/>
    <p:sldId id="307" r:id="rId48"/>
    <p:sldId id="282" r:id="rId49"/>
    <p:sldId id="302" r:id="rId5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85CDF7BA-29B9-4723-A3C1-8B289F38877F}">
          <p14:sldIdLst>
            <p14:sldId id="256"/>
            <p14:sldId id="257"/>
            <p14:sldId id="297"/>
          </p14:sldIdLst>
        </p14:section>
        <p14:section name="Inleiding" id="{596B6AC3-5DBB-4F70-8B03-5A89F48A511C}">
          <p14:sldIdLst>
            <p14:sldId id="258"/>
            <p14:sldId id="264"/>
          </p14:sldIdLst>
        </p14:section>
        <p14:section name="Overleaf" id="{0E4EC6E3-07DA-4F0C-8BC6-8CBA87BC4D03}">
          <p14:sldIdLst>
            <p14:sldId id="267"/>
            <p14:sldId id="310"/>
            <p14:sldId id="299"/>
            <p14:sldId id="303"/>
            <p14:sldId id="304"/>
            <p14:sldId id="309"/>
          </p14:sldIdLst>
        </p14:section>
        <p14:section name="LaTeX context" id="{F05AD9FE-A60F-43CE-96BE-2AD2D2576003}">
          <p14:sldIdLst>
            <p14:sldId id="305"/>
            <p14:sldId id="294"/>
            <p14:sldId id="296"/>
            <p14:sldId id="265"/>
          </p14:sldIdLst>
        </p14:section>
        <p14:section name="Oefening" id="{8F826AB4-3A6C-445C-87E5-47818FB96782}">
          <p14:sldIdLst>
            <p14:sldId id="268"/>
          </p14:sldIdLst>
        </p14:section>
        <p14:section name="Vergelijkingen" id="{6156C18A-4D83-48DB-8F27-46B8C4AD8253}">
          <p14:sldIdLst>
            <p14:sldId id="259"/>
            <p14:sldId id="269"/>
            <p14:sldId id="270"/>
            <p14:sldId id="271"/>
          </p14:sldIdLst>
        </p14:section>
        <p14:section name="Oefening" id="{DFF44BBF-2125-4AE5-BFE6-4C24EC665344}">
          <p14:sldIdLst>
            <p14:sldId id="283"/>
          </p14:sldIdLst>
        </p14:section>
        <p14:section name="Figuren" id="{8D5D7879-4D60-42EC-80BC-AC14EB8DF015}">
          <p14:sldIdLst>
            <p14:sldId id="260"/>
            <p14:sldId id="308"/>
            <p14:sldId id="275"/>
            <p14:sldId id="276"/>
            <p14:sldId id="295"/>
            <p14:sldId id="277"/>
            <p14:sldId id="285"/>
          </p14:sldIdLst>
        </p14:section>
        <p14:section name="Oefening" id="{6ED0B987-0B4A-4C31-8812-4349D4360704}">
          <p14:sldIdLst>
            <p14:sldId id="272"/>
          </p14:sldIdLst>
        </p14:section>
        <p14:section name="Tabellen" id="{0E1945F8-F29A-42DA-8F03-A47A73E3EEDE}">
          <p14:sldIdLst>
            <p14:sldId id="261"/>
            <p14:sldId id="286"/>
            <p14:sldId id="279"/>
          </p14:sldIdLst>
        </p14:section>
        <p14:section name="Oefening" id="{EE859B01-C036-49C4-ADB7-C45E446C9FCC}">
          <p14:sldIdLst>
            <p14:sldId id="273"/>
          </p14:sldIdLst>
        </p14:section>
        <p14:section name="Code" id="{212BFFC0-6A9B-40EA-B68E-8C609A07678F}">
          <p14:sldIdLst>
            <p14:sldId id="262"/>
            <p14:sldId id="288"/>
            <p14:sldId id="289"/>
          </p14:sldIdLst>
        </p14:section>
        <p14:section name="Referenties" id="{BCD7081E-E792-4E65-81ED-746E84FA1791}">
          <p14:sldIdLst>
            <p14:sldId id="287"/>
            <p14:sldId id="281"/>
            <p14:sldId id="280"/>
            <p14:sldId id="274"/>
          </p14:sldIdLst>
        </p14:section>
        <p14:section name="Load Project In Overleaf" id="{29879429-9A63-451F-98B4-28201CB351A8}">
          <p14:sldIdLst>
            <p14:sldId id="290"/>
            <p14:sldId id="292"/>
            <p14:sldId id="306"/>
            <p14:sldId id="293"/>
            <p14:sldId id="291"/>
          </p14:sldIdLst>
        </p14:section>
        <p14:section name="Einde" id="{C3A1B28D-FA11-4ED9-91CD-C6194EF73F2C}">
          <p14:sldIdLst>
            <p14:sldId id="263"/>
            <p14:sldId id="307"/>
            <p14:sldId id="282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999"/>
    <a:srgbClr val="FFC000"/>
    <a:srgbClr val="C2C2C2"/>
    <a:srgbClr val="4472C4"/>
    <a:srgbClr val="00387B"/>
    <a:srgbClr val="F1DD38"/>
    <a:srgbClr val="B3C4D8"/>
    <a:srgbClr val="7F9BBC"/>
    <a:srgbClr val="000000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6532" autoAdjust="0"/>
  </p:normalViewPr>
  <p:slideViewPr>
    <p:cSldViewPr snapToGrid="0">
      <p:cViewPr varScale="1">
        <p:scale>
          <a:sx n="112" d="100"/>
          <a:sy n="112" d="100"/>
        </p:scale>
        <p:origin x="186" y="102"/>
      </p:cViewPr>
      <p:guideLst/>
    </p:cSldViewPr>
  </p:slideViewPr>
  <p:outlineViewPr>
    <p:cViewPr>
      <p:scale>
        <a:sx n="33" d="100"/>
        <a:sy n="33" d="100"/>
      </p:scale>
      <p:origin x="0" y="-90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F001A-5149-489F-92EE-20CC90EC1907}" type="datetimeFigureOut">
              <a:rPr lang="nl-BE" smtClean="0"/>
              <a:t>9/09/2025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D267C-1F42-4173-AF3C-4D508546BF80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9774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9608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12400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12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6870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6852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929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6437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6302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9849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303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296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8292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5394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2778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2631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4696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2153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9545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480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027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5398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972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18191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01253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685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27184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60912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5281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88683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9334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7061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65717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21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31415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6933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0732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66361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35239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44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35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721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581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194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3773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1D267C-1F42-4173-AF3C-4D508546BF80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6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601D5137-9602-4188-9A7A-B7109C1FBE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DE7F35-E745-4D90-8631-4B0783CF69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2140" y="4826592"/>
            <a:ext cx="1338361" cy="1742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2706C-30A9-43DE-BF85-E4CF30525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560" y="2206305"/>
            <a:ext cx="11534862" cy="130365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1951B-BB02-4BE4-B91C-A22AD160D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6932"/>
            <a:ext cx="9144000" cy="170086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057D-BEB5-4046-9820-9A8E9E38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8C1D0-30E6-4E75-A6B4-F8F265E2823C}" type="datetime1">
              <a:rPr lang="nl-BE" smtClean="0"/>
              <a:t>9/09/2025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9FD94-6C44-41DB-A7FE-178CFF75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81282-9C38-44EE-94E7-7CF92891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4EEE17-C863-45CB-8AEE-7A2E4323459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0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0ED7-B944-4B19-9FF5-3B6B0D9E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AF9DF-8563-4D4E-8F74-C8761864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8BA79-43F2-49C9-9218-3519CF8F6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86903-56C6-4DE2-97D1-9E4A31DDF4C3}" type="datetime1">
              <a:rPr lang="nl-BE" smtClean="0"/>
              <a:t>9/09/2025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0DB8-AF8D-4C7F-8EE1-BBF4D09B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7B1F8-7BD2-4AD0-84FD-E43FA7A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5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2C03-EFD2-4337-8319-723B742EB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9EA0-DA3F-4BF9-9E44-05CCEDD03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DA98-EC06-4399-874B-57F5035C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FE8DE-5337-4FFA-B3C6-A8D01D520520}" type="datetime1">
              <a:rPr lang="nl-BE" smtClean="0"/>
              <a:t>9/09/2025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7A94-B35A-4645-BD7A-803AA75AC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BA598-7BD9-4506-A526-03ECC8E7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301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0B8A-1369-4E66-8869-84F98C9F9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21C7-7DE6-4949-801F-2AEC1CFBC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05360-8967-48A1-80B6-7C1AC4159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F9BF8-E724-4AEF-BD3C-1EA1E263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AF82E-4518-4EED-8723-95307710FBEE}" type="datetime1">
              <a:rPr lang="nl-BE" smtClean="0"/>
              <a:t>9/09/2025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E0B61-6F95-496E-89A9-A4DBB1602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81F76-67C2-4319-A4D9-0108E8EA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1835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9256B-90D7-4C20-9AE2-F05EB1BD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58685-FA62-4753-9967-8B76D45A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E1100-8BDA-479B-AA76-72460F0A8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CFFDB9-DB5C-4B92-8479-3D34E8A31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477F41-2AF8-4E94-B190-D22B03342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97B644-BD3A-4E7B-A89B-526648B8F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3240C-3629-4956-9EB8-FA9AFAD5DFFB}" type="datetime1">
              <a:rPr lang="nl-BE" smtClean="0"/>
              <a:t>9/09/2025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53954-DBF5-4CA4-A760-CB2DA95F1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40D267-BFA8-43A9-9DA7-3A616674E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530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8054-7FDF-4768-B6E4-F3288984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AAC08-B8DD-4A72-AB6C-B9E6F65C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B6E2-7D05-4DB8-A185-7FDDC1D90EE7}" type="datetime1">
              <a:rPr lang="nl-BE" smtClean="0"/>
              <a:t>9/09/2025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CFDEC-3848-4DF1-97D8-D5781508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5D86A-8E99-4689-BC3C-C76147E7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59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25CBA-016D-4C7D-AF86-72E3D98C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D4FAF-B554-4990-85BC-ED7F0483D746}" type="datetime1">
              <a:rPr lang="nl-BE" smtClean="0"/>
              <a:t>9/09/2025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5A0F1-3E6B-4D3D-9EC6-006D53FF6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4E291-E9F0-4DF4-A688-F4F45551D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11947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B17-E2BD-42F9-991B-BBEFA94E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C4010-D36D-45E8-9015-59DAD9580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4AAFC-40A9-45D9-A811-6CE278902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37702-5AC7-403E-A7B3-427D6768C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395F-6A5E-48BF-9EFB-02FCE33A3C6D}" type="datetime1">
              <a:rPr lang="nl-BE" smtClean="0"/>
              <a:t>9/09/2025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2BCB9-2E66-45E4-81C2-2F70F03F0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4F63C-975C-4F4E-A11E-28C99C641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06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7B81-6F5F-42CC-8E66-B9CFA8A2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86D23-B4B4-47ED-B3D1-D69755D0D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27494-0FCE-47C9-9512-1943A838E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ABC2-B5A4-4A23-AA41-592A0D17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0C24-87D4-4205-B6C3-4FB1D427CA65}" type="datetime1">
              <a:rPr lang="nl-BE" smtClean="0"/>
              <a:t>9/09/2025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0F89E-8982-4CDC-9D71-9088CB607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A560F-B944-481F-A3A6-15C413D5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0835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CD37DF1C-EA9E-4080-A544-C6F3A2275CF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465EDD-44CB-411D-8C99-C85739608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AA49E-53F2-468E-A3FC-78C9C2253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FC943-129D-4675-93F3-5D91E0ED36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FE88DD1E-B933-4B75-A215-1A933A32F5A7}" type="datetime1">
              <a:rPr lang="nl-BE" smtClean="0"/>
              <a:t>9/09/2025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157E0-E207-4E76-8BE3-711B2C9D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endParaRPr lang="nl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8E08F-F648-400A-9BB1-C86A79E3E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fld id="{BC2FD1C9-F690-410F-9847-CFC4A8A42ACE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5925D34-562F-45B0-8616-78090347611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0"/>
            <a:ext cx="5715000" cy="23812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BC5217-ED25-4C9B-A47A-8BBC17EF7F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32143" y="4826592"/>
            <a:ext cx="1338359" cy="17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2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 ExtraBold" pitchFamily="2" charset="0"/>
          <a:ea typeface="Open Sans ExtraBold" pitchFamily="2" charset="0"/>
          <a:cs typeface="Open Sans Extra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Bold" panose="020B0806030504020204" pitchFamily="34" charset="0"/>
          <a:ea typeface="Open Sans Bold" panose="020B0806030504020204" pitchFamily="34" charset="0"/>
          <a:cs typeface="Open Sans Bold" panose="020B08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blesgenerator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verleaf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3E74-17F5-467A-99A0-8EE351FA1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LaTeX </a:t>
            </a:r>
            <a:r>
              <a:rPr lang="en-US" dirty="0" err="1"/>
              <a:t>voor</a:t>
            </a:r>
            <a:r>
              <a:rPr lang="en-US" dirty="0"/>
              <a:t> Beginners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6FDCD-E9AB-4ECB-8C40-C9829C0D94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Georganiseerd</a:t>
            </a:r>
            <a:r>
              <a:rPr lang="en-US" dirty="0"/>
              <a:t> door: Filii Lamberti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Spreker</a:t>
            </a:r>
            <a:r>
              <a:rPr lang="en-US" dirty="0"/>
              <a:t>: 	Allyson Robert (PhD Student)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Helpers: 	Gijs </a:t>
            </a:r>
            <a:r>
              <a:rPr lang="en-US" dirty="0" err="1"/>
              <a:t>Vanoppen</a:t>
            </a:r>
            <a:r>
              <a:rPr lang="en-US" dirty="0"/>
              <a:t> (PhD Student)</a:t>
            </a:r>
            <a:br>
              <a:rPr lang="en-US" dirty="0"/>
            </a:br>
            <a:r>
              <a:rPr lang="en-US" dirty="0"/>
              <a:t>			Yves Janssen </a:t>
            </a:r>
            <a:r>
              <a:rPr lang="en-US" dirty="0" err="1"/>
              <a:t>Verlaak</a:t>
            </a:r>
            <a:r>
              <a:rPr lang="en-US" dirty="0"/>
              <a:t> (3e </a:t>
            </a:r>
            <a:r>
              <a:rPr lang="en-US" dirty="0" err="1"/>
              <a:t>bach</a:t>
            </a:r>
            <a:r>
              <a:rPr lang="en-US" dirty="0"/>
              <a:t> FYS)	</a:t>
            </a:r>
            <a:endParaRPr lang="nl-BE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6ADF01-C758-4BDF-8F16-3176B60D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3665" y="3832243"/>
            <a:ext cx="3693018" cy="320936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</p:spTree>
    <p:extLst>
      <p:ext uri="{BB962C8B-B14F-4D97-AF65-F5344CB8AC3E}">
        <p14:creationId xmlns:p14="http://schemas.microsoft.com/office/powerpoint/2010/main" val="3714899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10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6355013" y="6034354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6947523" y="475361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801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11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400" r="1"/>
          <a:stretch/>
        </p:blipFill>
        <p:spPr>
          <a:xfrm>
            <a:off x="6352673" y="693019"/>
            <a:ext cx="5091449" cy="547196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40D745F-ADF9-4148-9C34-18E21A1E35F6}"/>
              </a:ext>
            </a:extLst>
          </p:cNvPr>
          <p:cNvSpPr/>
          <p:nvPr/>
        </p:nvSpPr>
        <p:spPr>
          <a:xfrm rot="19651000" flipH="1" flipV="1">
            <a:off x="7322907" y="562390"/>
            <a:ext cx="866899" cy="26125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AE4FF1-4F03-42B7-98DD-92ADCC7871EF}"/>
              </a:ext>
            </a:extLst>
          </p:cNvPr>
          <p:cNvSpPr/>
          <p:nvPr/>
        </p:nvSpPr>
        <p:spPr>
          <a:xfrm>
            <a:off x="7756356" y="134292"/>
            <a:ext cx="37130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317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LOGS EN OUTPUT FILES</a:t>
            </a:r>
          </a:p>
        </p:txBody>
      </p:sp>
    </p:spTree>
    <p:extLst>
      <p:ext uri="{BB962C8B-B14F-4D97-AF65-F5344CB8AC3E}">
        <p14:creationId xmlns:p14="http://schemas.microsoft.com/office/powerpoint/2010/main" val="1264714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commandos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Zonder</a:t>
            </a:r>
            <a:r>
              <a:rPr lang="en-US" sz="2400" dirty="0"/>
              <a:t> </a:t>
            </a:r>
            <a:r>
              <a:rPr lang="en-US" sz="2400" dirty="0" err="1"/>
              <a:t>opties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maketitle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tableofcontents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 </a:t>
            </a:r>
            <a:r>
              <a:rPr lang="en-US" sz="2400" dirty="0" err="1"/>
              <a:t>argumenten</a:t>
            </a:r>
            <a:r>
              <a:rPr lang="en-US" sz="2400" dirty="0"/>
              <a:t>: accolades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\section{Section Title}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\author{Allyson Robert}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Met </a:t>
            </a:r>
            <a:r>
              <a:rPr lang="en-US" sz="2400" dirty="0" err="1"/>
              <a:t>opties</a:t>
            </a:r>
            <a:r>
              <a:rPr lang="en-US" sz="2400" dirty="0"/>
              <a:t>: </a:t>
            </a:r>
            <a:r>
              <a:rPr lang="en-US" sz="2400" dirty="0" err="1"/>
              <a:t>vierkante</a:t>
            </a:r>
            <a:r>
              <a:rPr lang="en-US" sz="2400" dirty="0"/>
              <a:t> </a:t>
            </a:r>
            <a:r>
              <a:rPr lang="en-US" sz="2400" dirty="0" err="1"/>
              <a:t>haakjes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\</a:t>
            </a:r>
            <a:r>
              <a:rPr lang="en-US" sz="2000" dirty="0" err="1"/>
              <a:t>includegraphics</a:t>
            </a:r>
            <a:r>
              <a:rPr lang="en-US" sz="2000" dirty="0"/>
              <a:t>[width=\</a:t>
            </a:r>
            <a:r>
              <a:rPr lang="en-US" sz="2000" dirty="0" err="1"/>
              <a:t>textwidth</a:t>
            </a:r>
            <a:r>
              <a:rPr lang="en-US" sz="2000" dirty="0"/>
              <a:t>]{</a:t>
            </a:r>
            <a:r>
              <a:rPr lang="en-US" sz="2000" dirty="0" err="1"/>
              <a:t>pikachu.svg</a:t>
            </a:r>
            <a:r>
              <a:rPr lang="en-US" sz="2000" dirty="0"/>
              <a:t>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\</a:t>
            </a:r>
            <a:r>
              <a:rPr lang="en-US" sz="2200" dirty="0" err="1"/>
              <a:t>usepackage</a:t>
            </a:r>
            <a:r>
              <a:rPr lang="en-US" sz="2200" dirty="0"/>
              <a:t>[</a:t>
            </a:r>
            <a:r>
              <a:rPr lang="en-US" sz="2200" dirty="0" err="1"/>
              <a:t>colorlinks</a:t>
            </a:r>
            <a:r>
              <a:rPr lang="en-US" sz="2200" dirty="0"/>
              <a:t>=true]{</a:t>
            </a:r>
            <a:r>
              <a:rPr lang="en-US" sz="2200" dirty="0" err="1"/>
              <a:t>hyperref</a:t>
            </a:r>
            <a:r>
              <a:rPr lang="en-US" sz="2200" dirty="0"/>
              <a:t>}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409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</a:t>
            </a:r>
            <a:r>
              <a:rPr lang="en-US" dirty="0" err="1"/>
              <a:t>documentclass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packages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Documentclass</a:t>
            </a:r>
            <a:r>
              <a:rPr lang="en-US" sz="2400" dirty="0"/>
              <a:t> </a:t>
            </a:r>
            <a:r>
              <a:rPr lang="en-US" sz="2400" dirty="0" err="1"/>
              <a:t>definieert</a:t>
            </a:r>
            <a:r>
              <a:rPr lang="en-US" sz="2400" dirty="0"/>
              <a:t> document type (</a:t>
            </a:r>
            <a:r>
              <a:rPr lang="en-US" sz="2400" dirty="0" err="1"/>
              <a:t>allereerste</a:t>
            </a:r>
            <a:r>
              <a:rPr lang="en-US" sz="2400" dirty="0"/>
              <a:t> commando)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article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standalone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uhphysreport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Packages </a:t>
            </a:r>
            <a:r>
              <a:rPr lang="en-US" sz="2400" dirty="0" err="1"/>
              <a:t>voegen</a:t>
            </a:r>
            <a:r>
              <a:rPr lang="en-US" sz="2400" dirty="0"/>
              <a:t> </a:t>
            </a:r>
            <a:r>
              <a:rPr lang="en-US" sz="2400" dirty="0" err="1"/>
              <a:t>functionaliteit</a:t>
            </a:r>
            <a:r>
              <a:rPr lang="en-US" sz="2400" dirty="0"/>
              <a:t> toe</a:t>
            </a:r>
            <a:endParaRPr lang="nl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  <a:r>
              <a:rPr lang="nl-BE" sz="2000" dirty="0" err="1"/>
              <a:t>nmiddellijk</a:t>
            </a:r>
            <a:r>
              <a:rPr lang="nl-BE" sz="2000" dirty="0"/>
              <a:t> onder documentclass (</a:t>
            </a:r>
            <a:r>
              <a:rPr lang="nl-BE" sz="2000" dirty="0" err="1"/>
              <a:t>preamble</a:t>
            </a:r>
            <a:r>
              <a:rPr lang="nl-BE" sz="2000" dirty="0"/>
              <a:t>)</a:t>
            </a:r>
            <a:r>
              <a:rPr lang="en-US" sz="20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\</a:t>
            </a:r>
            <a:r>
              <a:rPr lang="nl-BE" sz="1800" dirty="0" err="1"/>
              <a:t>usepackage</a:t>
            </a:r>
            <a:r>
              <a:rPr lang="nl-BE" sz="1800" dirty="0"/>
              <a:t>{ … }</a:t>
            </a:r>
          </a:p>
          <a:p>
            <a:pPr lvl="2"/>
            <a:r>
              <a:rPr lang="nl-BE" sz="2000" dirty="0"/>
              <a:t>		</a:t>
            </a:r>
            <a:r>
              <a:rPr lang="nl-BE" sz="2000" dirty="0" err="1"/>
              <a:t>vb</a:t>
            </a:r>
            <a:r>
              <a:rPr lang="nl-BE" sz="2000" dirty="0"/>
              <a:t>: </a:t>
            </a:r>
            <a:r>
              <a:rPr lang="nl-BE" sz="2000" dirty="0" err="1"/>
              <a:t>amsmath</a:t>
            </a:r>
            <a:r>
              <a:rPr lang="nl-BE" sz="2000" dirty="0"/>
              <a:t>, </a:t>
            </a:r>
            <a:r>
              <a:rPr lang="nl-BE" sz="2000" dirty="0" err="1"/>
              <a:t>physics</a:t>
            </a:r>
            <a:r>
              <a:rPr lang="nl-BE" sz="2000" dirty="0"/>
              <a:t>, </a:t>
            </a:r>
            <a:r>
              <a:rPr lang="nl-BE" sz="2000" dirty="0" err="1"/>
              <a:t>graphicx</a:t>
            </a:r>
            <a:r>
              <a:rPr lang="nl-BE" sz="2000" dirty="0"/>
              <a:t>, </a:t>
            </a:r>
            <a:r>
              <a:rPr lang="nl-BE" sz="2000" dirty="0" err="1"/>
              <a:t>parskip</a:t>
            </a:r>
            <a:endParaRPr lang="nl-BE" sz="2000" dirty="0"/>
          </a:p>
          <a:p>
            <a:pPr lvl="2"/>
            <a:endParaRPr lang="nl-BE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</a:t>
            </a:r>
            <a:r>
              <a:rPr lang="nl-BE" sz="2000" dirty="0" err="1"/>
              <a:t>olgorde</a:t>
            </a:r>
            <a:r>
              <a:rPr lang="nl-BE" sz="2000" dirty="0"/>
              <a:t> is soms extreem belangrijk</a:t>
            </a:r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185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512424" cy="1600200"/>
          </a:xfrm>
        </p:spPr>
        <p:txBody>
          <a:bodyPr/>
          <a:lstStyle/>
          <a:p>
            <a:r>
              <a:rPr lang="en-US" dirty="0"/>
              <a:t>LaTeX context: Environments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10512423" cy="471057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Speciale</a:t>
            </a:r>
            <a:r>
              <a:rPr lang="en-US" sz="2400" dirty="0"/>
              <a:t> </a:t>
            </a:r>
            <a:r>
              <a:rPr lang="en-US" sz="2400" dirty="0" err="1"/>
              <a:t>weergave</a:t>
            </a:r>
            <a:r>
              <a:rPr lang="en-US" sz="2400" dirty="0"/>
              <a:t> van </a:t>
            </a:r>
            <a:r>
              <a:rPr lang="en-US" sz="2400" dirty="0" err="1"/>
              <a:t>bepaalde</a:t>
            </a:r>
            <a:r>
              <a:rPr lang="en-US" sz="2400" dirty="0"/>
              <a:t> </a:t>
            </a:r>
            <a:r>
              <a:rPr lang="en-US" sz="2400" dirty="0" err="1"/>
              <a:t>stukken</a:t>
            </a:r>
            <a:r>
              <a:rPr lang="en-US" sz="2400" dirty="0"/>
              <a:t> </a:t>
            </a:r>
            <a:r>
              <a:rPr lang="en-US" sz="2400" dirty="0" err="1"/>
              <a:t>tekst</a:t>
            </a:r>
            <a:r>
              <a:rPr lang="en-US" sz="2400" dirty="0"/>
              <a:t>/</a:t>
            </a:r>
            <a:r>
              <a:rPr lang="en-US" sz="2400" dirty="0" err="1"/>
              <a:t>structuur</a:t>
            </a:r>
            <a:endParaRPr lang="en-US" sz="2400" dirty="0"/>
          </a:p>
          <a:p>
            <a:pPr lvl="1"/>
            <a:r>
              <a:rPr lang="en-US" sz="2000" dirty="0"/>
              <a:t>\begin{…} </a:t>
            </a:r>
          </a:p>
          <a:p>
            <a:pPr lvl="2"/>
            <a:r>
              <a:rPr lang="en-US" sz="1800" dirty="0"/>
              <a:t>…</a:t>
            </a:r>
          </a:p>
          <a:p>
            <a:pPr lvl="2"/>
            <a:r>
              <a:rPr lang="en-US" sz="1800" dirty="0"/>
              <a:t>…</a:t>
            </a:r>
          </a:p>
          <a:p>
            <a:pPr lvl="2"/>
            <a:r>
              <a:rPr lang="en-US" sz="1800" dirty="0"/>
              <a:t>…</a:t>
            </a:r>
          </a:p>
          <a:p>
            <a:pPr lvl="1"/>
            <a:r>
              <a:rPr lang="en-US" sz="2000" dirty="0"/>
              <a:t>\end{…}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Meest</a:t>
            </a:r>
            <a:r>
              <a:rPr lang="en-US" sz="2200" dirty="0"/>
              <a:t> </a:t>
            </a:r>
            <a:r>
              <a:rPr lang="en-US" sz="2200" dirty="0" err="1"/>
              <a:t>belangrijk</a:t>
            </a:r>
            <a:r>
              <a:rPr lang="en-US" sz="2200" dirty="0"/>
              <a:t>: document environment</a:t>
            </a:r>
            <a:br>
              <a:rPr lang="en-US" sz="2200" dirty="0"/>
            </a:br>
            <a:r>
              <a:rPr lang="en-US" sz="2200" dirty="0" err="1"/>
              <a:t>Hierin</a:t>
            </a:r>
            <a:r>
              <a:rPr lang="en-US" sz="2200" dirty="0"/>
              <a:t> </a:t>
            </a:r>
            <a:r>
              <a:rPr lang="en-US" sz="2200" dirty="0" err="1"/>
              <a:t>staat</a:t>
            </a:r>
            <a:r>
              <a:rPr lang="en-US" sz="2200" dirty="0"/>
              <a:t> </a:t>
            </a:r>
            <a:r>
              <a:rPr lang="en-US" sz="2200" dirty="0" err="1"/>
              <a:t>alles</a:t>
            </a:r>
            <a:r>
              <a:rPr lang="en-US" sz="2200" dirty="0"/>
              <a:t> wat je in je document </a:t>
            </a:r>
            <a:r>
              <a:rPr lang="en-US" sz="2200" dirty="0" err="1"/>
              <a:t>wil</a:t>
            </a:r>
            <a:r>
              <a:rPr lang="en-US" sz="2200" dirty="0"/>
              <a:t> </a:t>
            </a:r>
            <a:r>
              <a:rPr lang="en-US" sz="2200" dirty="0" err="1"/>
              <a:t>laten</a:t>
            </a:r>
            <a:r>
              <a:rPr lang="en-US" sz="2200" dirty="0"/>
              <a:t> </a:t>
            </a:r>
            <a:r>
              <a:rPr lang="en-US" sz="2200" dirty="0" err="1"/>
              <a:t>verschijnen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figure, equation, align, …</a:t>
            </a:r>
          </a:p>
          <a:p>
            <a:pPr lvl="1"/>
            <a:endParaRPr lang="en-US" sz="20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9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Working Example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710578"/>
          </a:xfrm>
        </p:spPr>
        <p:txBody>
          <a:bodyPr>
            <a:normAutofit fontScale="77500" lnSpcReduction="20000"/>
          </a:bodyPr>
          <a:lstStyle/>
          <a:p>
            <a:r>
              <a:rPr lang="nl-BE" dirty="0"/>
              <a:t>\documentclass{</a:t>
            </a:r>
            <a:r>
              <a:rPr lang="nl-BE" dirty="0" err="1"/>
              <a:t>article</a:t>
            </a:r>
            <a:r>
              <a:rPr lang="nl-BE" dirty="0"/>
              <a:t>}</a:t>
            </a:r>
          </a:p>
          <a:p>
            <a:endParaRPr lang="en-US" dirty="0"/>
          </a:p>
          <a:p>
            <a:r>
              <a:rPr lang="en-US" dirty="0"/>
              <a:t>%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regeltje</a:t>
            </a:r>
            <a:r>
              <a:rPr lang="en-US" dirty="0"/>
              <a:t> </a:t>
            </a:r>
            <a:r>
              <a:rPr lang="en-US" dirty="0" err="1"/>
              <a:t>commentaar</a:t>
            </a:r>
            <a:r>
              <a:rPr lang="en-US" dirty="0"/>
              <a:t>,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het </a:t>
            </a:r>
            <a:r>
              <a:rPr lang="en-US" dirty="0" err="1"/>
              <a:t>percentteken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door LaTeX </a:t>
            </a:r>
            <a:r>
              <a:rPr lang="en-US" dirty="0" err="1"/>
              <a:t>genegeerd</a:t>
            </a:r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title</a:t>
            </a:r>
            <a:r>
              <a:rPr lang="nl-BE" dirty="0"/>
              <a:t>{Oefening 1}</a:t>
            </a:r>
          </a:p>
          <a:p>
            <a:r>
              <a:rPr lang="nl-BE" dirty="0"/>
              <a:t>\</a:t>
            </a:r>
            <a:r>
              <a:rPr lang="nl-BE" dirty="0" err="1"/>
              <a:t>author</a:t>
            </a:r>
            <a:r>
              <a:rPr lang="nl-BE" dirty="0"/>
              <a:t>{</a:t>
            </a:r>
            <a:r>
              <a:rPr lang="nl-BE" dirty="0" err="1"/>
              <a:t>Allyson</a:t>
            </a:r>
            <a:r>
              <a:rPr lang="nl-BE" dirty="0"/>
              <a:t> Robert}</a:t>
            </a:r>
          </a:p>
          <a:p>
            <a:r>
              <a:rPr lang="nl-BE" dirty="0"/>
              <a:t>\date{\</a:t>
            </a:r>
            <a:r>
              <a:rPr lang="nl-BE" dirty="0" err="1"/>
              <a:t>today</a:t>
            </a:r>
            <a:r>
              <a:rPr lang="nl-BE" dirty="0"/>
              <a:t>}</a:t>
            </a:r>
          </a:p>
          <a:p>
            <a:endParaRPr lang="nl-BE" dirty="0"/>
          </a:p>
          <a:p>
            <a:r>
              <a:rPr lang="nl-BE" dirty="0"/>
              <a:t>\begin{document}</a:t>
            </a:r>
          </a:p>
          <a:p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maketitle</a:t>
            </a:r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tableofcontents</a:t>
            </a:r>
            <a:endParaRPr lang="nl-BE" dirty="0"/>
          </a:p>
          <a:p>
            <a:endParaRPr lang="nl-BE" dirty="0"/>
          </a:p>
          <a:p>
            <a:r>
              <a:rPr lang="nl-BE" dirty="0"/>
              <a:t>\</a:t>
            </a:r>
            <a:r>
              <a:rPr lang="nl-BE" dirty="0" err="1"/>
              <a:t>section</a:t>
            </a:r>
            <a:r>
              <a:rPr lang="nl-BE" dirty="0"/>
              <a:t>{</a:t>
            </a:r>
            <a:r>
              <a:rPr lang="nl-BE" dirty="0" err="1"/>
              <a:t>Introduction</a:t>
            </a:r>
            <a:r>
              <a:rPr lang="nl-BE" dirty="0"/>
              <a:t>}</a:t>
            </a:r>
          </a:p>
          <a:p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regel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wijze</a:t>
            </a:r>
            <a:r>
              <a:rPr lang="en-US" dirty="0"/>
              <a:t> van </a:t>
            </a:r>
            <a:r>
              <a:rPr lang="en-US" dirty="0" err="1"/>
              <a:t>voorbeeld</a:t>
            </a:r>
            <a:r>
              <a:rPr lang="en-US" dirty="0"/>
              <a:t>.</a:t>
            </a:r>
            <a:endParaRPr lang="nl-BE" dirty="0"/>
          </a:p>
          <a:p>
            <a:endParaRPr lang="nl-BE" dirty="0"/>
          </a:p>
          <a:p>
            <a:r>
              <a:rPr lang="nl-BE" dirty="0"/>
              <a:t>\end{document}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47808-3760-4423-A8AF-D48FDF42B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77957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BAC75F9-9111-4F66-BA2B-0EFE217F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15</a:t>
            </a:fld>
            <a:endParaRPr lang="nl-B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C9D491-8687-4EBE-82E6-2E8BAC9F926A}"/>
              </a:ext>
            </a:extLst>
          </p:cNvPr>
          <p:cNvGrpSpPr/>
          <p:nvPr/>
        </p:nvGrpSpPr>
        <p:grpSpPr>
          <a:xfrm>
            <a:off x="4387269" y="2443539"/>
            <a:ext cx="3032708" cy="1232034"/>
            <a:chOff x="3166712" y="2564638"/>
            <a:chExt cx="3032708" cy="1232034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A635EFC1-34FA-4892-8801-80565D05E8E3}"/>
                </a:ext>
              </a:extLst>
            </p:cNvPr>
            <p:cNvSpPr/>
            <p:nvPr/>
          </p:nvSpPr>
          <p:spPr>
            <a:xfrm>
              <a:off x="3166712" y="2564638"/>
              <a:ext cx="827773" cy="1232034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E5D1CE-A9F4-437E-A749-1D39C0A3D408}"/>
                </a:ext>
              </a:extLst>
            </p:cNvPr>
            <p:cNvSpPr txBox="1"/>
            <p:nvPr/>
          </p:nvSpPr>
          <p:spPr>
            <a:xfrm>
              <a:off x="4389309" y="2949822"/>
              <a:ext cx="18101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PREAMBLE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F6C439-08F1-4A81-BC53-B37BF4998D6B}"/>
              </a:ext>
            </a:extLst>
          </p:cNvPr>
          <p:cNvGrpSpPr/>
          <p:nvPr/>
        </p:nvGrpSpPr>
        <p:grpSpPr>
          <a:xfrm>
            <a:off x="3967593" y="3950676"/>
            <a:ext cx="2700887" cy="2334621"/>
            <a:chOff x="3166712" y="3950675"/>
            <a:chExt cx="2700887" cy="2542199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5EA84D0-8E4D-49EF-90C6-02CB6D8C51FA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10DD64-0F5A-4ADB-8663-D50A4D291828}"/>
                </a:ext>
              </a:extLst>
            </p:cNvPr>
            <p:cNvSpPr txBox="1"/>
            <p:nvPr/>
          </p:nvSpPr>
          <p:spPr>
            <a:xfrm>
              <a:off x="4389309" y="4990941"/>
              <a:ext cx="1478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INHOUD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CF58-CB88-46BF-9EA8-F6E268938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05535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1: Overleaf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A7406-6D63-44D2-95CF-2C1378C6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Overleaf account (SSO): @student.uhasselt.be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project </a:t>
            </a:r>
            <a:r>
              <a:rPr lang="en-US" dirty="0">
                <a:sym typeface="Wingdings" panose="05000000000000000000" pitchFamily="2" charset="2"/>
              </a:rPr>
              <a:t> Blank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Project title: </a:t>
            </a:r>
            <a:r>
              <a:rPr lang="en-US" i="1" dirty="0">
                <a:sym typeface="Wingdings" panose="05000000000000000000" pitchFamily="2" charset="2"/>
              </a:rPr>
              <a:t>LaTeX Workshop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Schrijf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paragraaf</a:t>
            </a:r>
            <a:r>
              <a:rPr lang="en-US" dirty="0">
                <a:sym typeface="Wingdings" panose="05000000000000000000" pitchFamily="2" charset="2"/>
              </a:rPr>
              <a:t> in het </a:t>
            </a:r>
            <a:r>
              <a:rPr lang="en-US" dirty="0" err="1">
                <a:sym typeface="Wingdings" panose="05000000000000000000" pitchFamily="2" charset="2"/>
              </a:rPr>
              <a:t>tekstvenster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Voeg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inhoudstafel</a:t>
            </a:r>
            <a:r>
              <a:rPr lang="en-US" dirty="0">
                <a:sym typeface="Wingdings" panose="05000000000000000000" pitchFamily="2" charset="2"/>
              </a:rPr>
              <a:t> toe </a:t>
            </a:r>
            <a:r>
              <a:rPr lang="en-US" dirty="0" err="1">
                <a:sym typeface="Wingdings" panose="05000000000000000000" pitchFamily="2" charset="2"/>
              </a:rPr>
              <a:t>onder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titel</a:t>
            </a:r>
            <a:r>
              <a:rPr lang="en-US" dirty="0">
                <a:sym typeface="Wingdings" panose="05000000000000000000" pitchFamily="2" charset="2"/>
              </a:rPr>
              <a:t> met </a:t>
            </a:r>
            <a:r>
              <a:rPr lang="en-US" i="1" dirty="0">
                <a:sym typeface="Wingdings" panose="05000000000000000000" pitchFamily="2" charset="2"/>
              </a:rPr>
              <a:t>\</a:t>
            </a:r>
            <a:r>
              <a:rPr lang="en-US" i="1" dirty="0" err="1">
                <a:sym typeface="Wingdings" panose="05000000000000000000" pitchFamily="2" charset="2"/>
              </a:rPr>
              <a:t>tableofcontents</a:t>
            </a:r>
            <a:endParaRPr lang="en-US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Compileer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34134-03AC-439B-B148-49B22FD2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16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4099E-BA15-4F94-A819-CCD4DA39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047" y="90021"/>
            <a:ext cx="4763165" cy="66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5B87-C82B-4FDF-8D18-438866CC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Vergelijkingen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C61CB-E4A6-4B4D-B5CB-663905A805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7624-F22B-47CB-BC2C-62694127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939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Formules</a:t>
            </a:r>
            <a:r>
              <a:rPr lang="en-US" dirty="0"/>
              <a:t> in de </a:t>
            </a:r>
            <a:r>
              <a:rPr lang="en-US" dirty="0" err="1"/>
              <a:t>tekst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mathmode</a:t>
            </a:r>
            <a:r>
              <a:rPr lang="en-US" dirty="0"/>
              <a:t> door </a:t>
            </a:r>
            <a:r>
              <a:rPr lang="en-US" dirty="0" err="1"/>
              <a:t>gebruik</a:t>
            </a:r>
            <a:r>
              <a:rPr lang="en-US" dirty="0"/>
              <a:t> van \(…\) of $..$</a:t>
            </a:r>
          </a:p>
          <a:p>
            <a:pPr lvl="1"/>
            <a:r>
              <a:rPr lang="en-US" dirty="0"/>
              <a:t>$x^2 + y^2 = c^2$</a:t>
            </a:r>
          </a:p>
          <a:p>
            <a:pPr lvl="1"/>
            <a:r>
              <a:rPr lang="en-US" dirty="0"/>
              <a:t>\(x^2 + y^2 = c^2\)</a:t>
            </a:r>
          </a:p>
          <a:p>
            <a:r>
              <a:rPr lang="en-US" dirty="0" err="1"/>
              <a:t>Gemakkelijk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korte</a:t>
            </a:r>
            <a:r>
              <a:rPr lang="en-US" dirty="0"/>
              <a:t> </a:t>
            </a:r>
            <a:r>
              <a:rPr lang="en-US" dirty="0" err="1"/>
              <a:t>formules</a:t>
            </a:r>
            <a:endParaRPr lang="en-US" dirty="0"/>
          </a:p>
          <a:p>
            <a:r>
              <a:rPr lang="en-US" dirty="0" err="1"/>
              <a:t>Griekse</a:t>
            </a:r>
            <a:r>
              <a:rPr lang="en-US" dirty="0"/>
              <a:t> letters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symbolen</a:t>
            </a:r>
            <a:endParaRPr lang="en-US" dirty="0"/>
          </a:p>
          <a:p>
            <a:pPr lvl="1"/>
            <a:r>
              <a:rPr lang="en-US" dirty="0"/>
              <a:t>\kappa</a:t>
            </a:r>
          </a:p>
          <a:p>
            <a:pPr lvl="1"/>
            <a:r>
              <a:rPr lang="en-US" dirty="0"/>
              <a:t>\</a:t>
            </a:r>
            <a:r>
              <a:rPr lang="en-US" dirty="0" err="1"/>
              <a:t>hbar</a:t>
            </a:r>
            <a:endParaRPr lang="en-US" dirty="0"/>
          </a:p>
          <a:p>
            <a:pPr lvl="1"/>
            <a:r>
              <a:rPr lang="en-US" dirty="0" err="1"/>
              <a:t>Detexify</a:t>
            </a:r>
            <a:r>
              <a:rPr lang="en-US" dirty="0"/>
              <a:t> (App)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A01F6-AF45-4C02-8D2E-027E72F1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997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C43-8A9B-409A-8775-5EE7435C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Formules</a:t>
            </a:r>
            <a:r>
              <a:rPr lang="en-US" dirty="0"/>
              <a:t> in </a:t>
            </a:r>
            <a:r>
              <a:rPr lang="en-US" dirty="0" err="1"/>
              <a:t>blokken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D4326-8B65-40FA-B634-4373EDC1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amsmath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\begin{</a:t>
            </a:r>
            <a:r>
              <a:rPr lang="nl-BE" dirty="0" err="1"/>
              <a:t>align</a:t>
            </a:r>
            <a:r>
              <a:rPr lang="nl-BE" dirty="0"/>
              <a:t>}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sum</a:t>
            </a:r>
            <a:r>
              <a:rPr lang="nl-BE" dirty="0"/>
              <a:t>_{i=0}^{N} \</a:t>
            </a:r>
            <a:r>
              <a:rPr lang="nl-BE" dirty="0" err="1"/>
              <a:t>vec</a:t>
            </a:r>
            <a:r>
              <a:rPr lang="nl-BE" dirty="0"/>
              <a:t>{F} = 0 &amp;\</a:t>
            </a:r>
            <a:r>
              <a:rPr lang="nl-BE" dirty="0" err="1"/>
              <a:t>Rightarrow</a:t>
            </a:r>
            <a:r>
              <a:rPr lang="nl-BE" dirty="0"/>
              <a:t> \</a:t>
            </a:r>
            <a:r>
              <a:rPr lang="nl-BE" dirty="0" err="1"/>
              <a:t>vec</a:t>
            </a:r>
            <a:r>
              <a:rPr lang="nl-BE" dirty="0"/>
              <a:t>{v} = \</a:t>
            </a:r>
            <a:r>
              <a:rPr lang="nl-BE" dirty="0" err="1"/>
              <a:t>text</a:t>
            </a:r>
            <a:r>
              <a:rPr lang="nl-BE" dirty="0"/>
              <a:t>{</a:t>
            </a:r>
            <a:r>
              <a:rPr lang="nl-BE" dirty="0" err="1"/>
              <a:t>cte</a:t>
            </a:r>
            <a:r>
              <a:rPr lang="nl-BE" dirty="0"/>
              <a:t>}\\</a:t>
            </a:r>
          </a:p>
          <a:p>
            <a:pPr marL="0" indent="0">
              <a:buNone/>
            </a:pPr>
            <a:r>
              <a:rPr lang="nl-BE" dirty="0"/>
              <a:t>    %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vec</a:t>
            </a:r>
            <a:r>
              <a:rPr lang="nl-BE" dirty="0"/>
              <a:t>{a} &amp;= \</a:t>
            </a:r>
            <a:r>
              <a:rPr lang="nl-BE" dirty="0" err="1"/>
              <a:t>frac</a:t>
            </a:r>
            <a:r>
              <a:rPr lang="nl-BE" dirty="0"/>
              <a:t>{\</a:t>
            </a:r>
            <a:r>
              <a:rPr lang="nl-BE" dirty="0" err="1"/>
              <a:t>sum</a:t>
            </a:r>
            <a:r>
              <a:rPr lang="nl-BE" dirty="0"/>
              <a:t> \</a:t>
            </a:r>
            <a:r>
              <a:rPr lang="nl-BE" dirty="0" err="1"/>
              <a:t>vec</a:t>
            </a:r>
            <a:r>
              <a:rPr lang="nl-BE" dirty="0"/>
              <a:t>{F}}{m} \\</a:t>
            </a:r>
          </a:p>
          <a:p>
            <a:pPr marL="0" indent="0">
              <a:buNone/>
            </a:pPr>
            <a:r>
              <a:rPr lang="nl-BE" dirty="0"/>
              <a:t>    %</a:t>
            </a:r>
          </a:p>
          <a:p>
            <a:pPr marL="0" indent="0">
              <a:buNone/>
            </a:pPr>
            <a:r>
              <a:rPr lang="nl-BE" dirty="0"/>
              <a:t>    \</a:t>
            </a:r>
            <a:r>
              <a:rPr lang="nl-BE" dirty="0" err="1"/>
              <a:t>vec</a:t>
            </a:r>
            <a:r>
              <a:rPr lang="nl-BE" dirty="0"/>
              <a:t>{F}_{A\</a:t>
            </a:r>
            <a:r>
              <a:rPr lang="nl-BE" dirty="0" err="1"/>
              <a:t>to</a:t>
            </a:r>
            <a:r>
              <a:rPr lang="nl-BE" dirty="0"/>
              <a:t> B} &amp;= -\</a:t>
            </a:r>
            <a:r>
              <a:rPr lang="nl-BE" dirty="0" err="1"/>
              <a:t>vec</a:t>
            </a:r>
            <a:r>
              <a:rPr lang="nl-BE" dirty="0"/>
              <a:t>{F}_{B \</a:t>
            </a:r>
            <a:r>
              <a:rPr lang="nl-BE" dirty="0" err="1"/>
              <a:t>to</a:t>
            </a:r>
            <a:r>
              <a:rPr lang="nl-BE" dirty="0"/>
              <a:t> A}</a:t>
            </a:r>
          </a:p>
          <a:p>
            <a:pPr marL="0" indent="0">
              <a:buNone/>
            </a:pPr>
            <a:r>
              <a:rPr lang="nl-BE" dirty="0"/>
              <a:t>\end{</a:t>
            </a:r>
            <a:r>
              <a:rPr lang="nl-BE" dirty="0" err="1"/>
              <a:t>align</a:t>
            </a:r>
            <a:r>
              <a:rPr lang="nl-BE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9C1B1-9E7F-4D55-9485-BC3BC355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19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ABDBE54-BEF6-4691-A9DA-044DD36E0D5C}"/>
              </a:ext>
            </a:extLst>
          </p:cNvPr>
          <p:cNvSpPr/>
          <p:nvPr/>
        </p:nvSpPr>
        <p:spPr>
          <a:xfrm rot="19875731">
            <a:off x="635267" y="34841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D0AAD0-CE17-4C8F-82AD-F9C87CA3FB9F}"/>
              </a:ext>
            </a:extLst>
          </p:cNvPr>
          <p:cNvSpPr/>
          <p:nvPr/>
        </p:nvSpPr>
        <p:spPr>
          <a:xfrm rot="12803266">
            <a:off x="5263414" y="574496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8491DC2-E8EB-4DC9-9F59-FED36C0D6EB1}"/>
              </a:ext>
            </a:extLst>
          </p:cNvPr>
          <p:cNvSpPr/>
          <p:nvPr/>
        </p:nvSpPr>
        <p:spPr>
          <a:xfrm rot="14711524">
            <a:off x="8732881" y="3800509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8AEA9E-3F99-40C9-8EEF-9676597D71E9}"/>
              </a:ext>
            </a:extLst>
          </p:cNvPr>
          <p:cNvSpPr/>
          <p:nvPr/>
        </p:nvSpPr>
        <p:spPr>
          <a:xfrm rot="19875731">
            <a:off x="2712721" y="4666466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98420AE-C0AA-420D-8601-BB4E3AF22F86}"/>
              </a:ext>
            </a:extLst>
          </p:cNvPr>
          <p:cNvSpPr/>
          <p:nvPr/>
        </p:nvSpPr>
        <p:spPr>
          <a:xfrm rot="5400000">
            <a:off x="5340415" y="2779914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FE5F35-006D-4AC7-BB70-DFD7280A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608" y="1162144"/>
            <a:ext cx="5056472" cy="19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6177-9E23-48FA-AAAC-5617EDC6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Inhoud</a:t>
            </a:r>
            <a:r>
              <a:rPr lang="en-US" dirty="0"/>
              <a:t> Workshop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CB72-C337-44AB-90EF-8A023D76E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Inleiding</a:t>
            </a:r>
            <a:endParaRPr lang="en-US" dirty="0"/>
          </a:p>
          <a:p>
            <a:r>
              <a:rPr lang="en-US" dirty="0" err="1"/>
              <a:t>Vergelijkingen</a:t>
            </a:r>
            <a:endParaRPr lang="en-US" dirty="0"/>
          </a:p>
          <a:p>
            <a:r>
              <a:rPr lang="en-US" dirty="0" err="1"/>
              <a:t>Figuren</a:t>
            </a:r>
            <a:endParaRPr lang="en-US" dirty="0"/>
          </a:p>
          <a:p>
            <a:r>
              <a:rPr lang="en-US" dirty="0" err="1"/>
              <a:t>Tabellen</a:t>
            </a:r>
            <a:endParaRPr lang="en-US" dirty="0"/>
          </a:p>
          <a:p>
            <a:r>
              <a:rPr lang="en-US" dirty="0"/>
              <a:t>Code snippets</a:t>
            </a:r>
          </a:p>
          <a:p>
            <a:r>
              <a:rPr lang="en-US" dirty="0" err="1"/>
              <a:t>Referenties</a:t>
            </a:r>
            <a:endParaRPr lang="en-US" dirty="0"/>
          </a:p>
          <a:p>
            <a:r>
              <a:rPr lang="en-US" dirty="0" err="1"/>
              <a:t>Delen</a:t>
            </a:r>
            <a:r>
              <a:rPr lang="en-US" dirty="0"/>
              <a:t> van </a:t>
            </a:r>
            <a:r>
              <a:rPr lang="en-US" dirty="0" err="1"/>
              <a:t>Projecten</a:t>
            </a:r>
            <a:endParaRPr lang="en-US" dirty="0"/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6B2CE-5A96-414B-8DD4-932D90938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1F852-5169-4749-8A20-5E700DB6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531" y="1363996"/>
            <a:ext cx="4230064" cy="4230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1A000-D255-434D-A836-BE1DE2E59610}"/>
              </a:ext>
            </a:extLst>
          </p:cNvPr>
          <p:cNvSpPr txBox="1"/>
          <p:nvPr/>
        </p:nvSpPr>
        <p:spPr>
          <a:xfrm>
            <a:off x="6590336" y="5193950"/>
            <a:ext cx="4074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allyson-robert.github.io/</a:t>
            </a:r>
            <a:r>
              <a:rPr lang="en-US" sz="2000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filii</a:t>
            </a:r>
            <a:r>
              <a:rPr lang="en-US" sz="20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-latex</a:t>
            </a:r>
            <a:endParaRPr lang="nl-BE" sz="2000" dirty="0">
              <a:solidFill>
                <a:srgbClr val="1D499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9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Handige</a:t>
            </a:r>
            <a:r>
              <a:rPr lang="en-US" dirty="0"/>
              <a:t> Links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A5DF0-1C2E-40FB-92E1-D47282547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1D4999"/>
                </a:solidFill>
              </a:rPr>
              <a:t>Mathematical</a:t>
            </a:r>
          </a:p>
          <a:p>
            <a:r>
              <a:rPr lang="en-US" dirty="0">
                <a:solidFill>
                  <a:srgbClr val="1D4999"/>
                </a:solidFill>
              </a:rPr>
              <a:t>Expressions</a:t>
            </a:r>
            <a:endParaRPr lang="nl-BE" dirty="0">
              <a:solidFill>
                <a:srgbClr val="1D4999"/>
              </a:solidFill>
            </a:endParaRPr>
          </a:p>
        </p:txBody>
      </p:sp>
      <p:pic>
        <p:nvPicPr>
          <p:cNvPr id="9" name="Content Placeholder 8" descr="overleaf mathematical expressions">
            <a:extLst>
              <a:ext uri="{FF2B5EF4-FFF2-40B4-BE49-F238E27FC236}">
                <a16:creationId xmlns:a16="http://schemas.microsoft.com/office/drawing/2014/main" id="{FAD4A3BE-FF45-4595-9513-EB10E349D0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788" y="2516189"/>
            <a:ext cx="3673474" cy="367347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EB6B-4126-4168-8675-DDCC6651F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27056" y="1681163"/>
            <a:ext cx="4428331" cy="823912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solidFill>
                  <a:srgbClr val="1D4999"/>
                </a:solidFill>
              </a:rPr>
              <a:t>Detexify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20</a:t>
            </a:fld>
            <a:endParaRPr lang="nl-BE"/>
          </a:p>
        </p:txBody>
      </p:sp>
      <p:pic>
        <p:nvPicPr>
          <p:cNvPr id="794" name="Picture 793">
            <a:extLst>
              <a:ext uri="{FF2B5EF4-FFF2-40B4-BE49-F238E27FC236}">
                <a16:creationId xmlns:a16="http://schemas.microsoft.com/office/drawing/2014/main" id="{C14CF0CB-1130-46B7-A3B3-E7F632BD55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19" y="2690851"/>
            <a:ext cx="3324150" cy="33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8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2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Voeg</a:t>
            </a:r>
            <a:r>
              <a:rPr lang="en-US" dirty="0"/>
              <a:t> de </a:t>
            </a:r>
            <a:r>
              <a:rPr lang="en-US" dirty="0" err="1"/>
              <a:t>drie</a:t>
            </a:r>
            <a:r>
              <a:rPr lang="en-US" dirty="0"/>
              <a:t> </a:t>
            </a:r>
            <a:r>
              <a:rPr lang="en-US" dirty="0" err="1"/>
              <a:t>wetten</a:t>
            </a:r>
            <a:r>
              <a:rPr lang="en-US" dirty="0"/>
              <a:t> van Newton in </a:t>
            </a:r>
            <a:r>
              <a:rPr lang="en-US" dirty="0" err="1"/>
              <a:t>een</a:t>
            </a:r>
            <a:r>
              <a:rPr lang="en-US" dirty="0"/>
              <a:t> align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Uitlijnen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in het </a:t>
            </a:r>
            <a:r>
              <a:rPr lang="en-US" dirty="0" err="1"/>
              <a:t>voorbeeld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inline </a:t>
            </a:r>
            <a:r>
              <a:rPr lang="en-US" dirty="0" err="1"/>
              <a:t>vergelijking</a:t>
            </a:r>
            <a:r>
              <a:rPr lang="en-US" dirty="0"/>
              <a:t> of </a:t>
            </a:r>
            <a:r>
              <a:rPr lang="en-US" dirty="0" err="1"/>
              <a:t>symbool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21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29D1-7AB2-4001-A80C-B11B53FE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00" y="85258"/>
            <a:ext cx="4744112" cy="66874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231251-1736-4FCB-A999-C0E747B18FE8}"/>
              </a:ext>
            </a:extLst>
          </p:cNvPr>
          <p:cNvSpPr/>
          <p:nvPr/>
        </p:nvSpPr>
        <p:spPr>
          <a:xfrm>
            <a:off x="839788" y="3737878"/>
            <a:ext cx="49285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_{i=0}^{N}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 = 0 &amp;\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Rightarrow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{v} =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cte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}\\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{a} &amp;=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frac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sum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{F}}{m} \\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%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{F}_{A\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B} &amp;= -\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vec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{F}_{B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align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7419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1569-574B-4168-8704-12A5ECE7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Figuren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Tabellen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C56C1-C565-42A6-8156-222866595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Zogenaamde</a:t>
            </a:r>
            <a:r>
              <a:rPr lang="en-US" dirty="0"/>
              <a:t> Floats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8A4DC-22E8-4882-90CD-23EB4426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962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C0BE-BCDB-452C-A74B-7581B2D3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Float?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A7C97-4808-4367-9A8D-CD52A269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768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Vrij</a:t>
            </a:r>
            <a:r>
              <a:rPr lang="en-US" dirty="0"/>
              <a:t> </a:t>
            </a:r>
            <a:r>
              <a:rPr lang="en-US" dirty="0" err="1"/>
              <a:t>geplaatst</a:t>
            </a:r>
            <a:r>
              <a:rPr lang="en-US" dirty="0"/>
              <a:t> door LaTeX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vaste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positie</a:t>
            </a:r>
            <a:endParaRPr lang="en-US" dirty="0"/>
          </a:p>
          <a:p>
            <a:r>
              <a:rPr lang="en-US" dirty="0" err="1"/>
              <a:t>Relatieve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 is </a:t>
            </a:r>
            <a:r>
              <a:rPr lang="en-US" dirty="0" err="1"/>
              <a:t>bewaard</a:t>
            </a:r>
            <a:endParaRPr lang="en-US" dirty="0"/>
          </a:p>
          <a:p>
            <a:r>
              <a:rPr lang="en-US" dirty="0"/>
              <a:t>Worden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opgebroken</a:t>
            </a:r>
            <a:r>
              <a:rPr lang="en-US" dirty="0"/>
              <a:t> over </a:t>
            </a:r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pagina’s</a:t>
            </a:r>
            <a:endParaRPr lang="en-US" dirty="0"/>
          </a:p>
          <a:p>
            <a:r>
              <a:rPr lang="en-US" dirty="0" err="1"/>
              <a:t>Meerdere</a:t>
            </a:r>
            <a:r>
              <a:rPr lang="en-US" dirty="0"/>
              <a:t> </a:t>
            </a:r>
            <a:r>
              <a:rPr lang="en-US" dirty="0" err="1"/>
              <a:t>opeenvolgende</a:t>
            </a:r>
            <a:r>
              <a:rPr lang="en-US" dirty="0"/>
              <a:t> floats </a:t>
            </a:r>
            <a:r>
              <a:rPr lang="en-US" dirty="0" err="1"/>
              <a:t>lijden</a:t>
            </a:r>
            <a:r>
              <a:rPr lang="en-US" dirty="0"/>
              <a:t> tot issues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Teken</a:t>
            </a:r>
            <a:r>
              <a:rPr lang="en-US" dirty="0">
                <a:sym typeface="Wingdings" panose="05000000000000000000" pitchFamily="2" charset="2"/>
              </a:rPr>
              <a:t> van </a:t>
            </a:r>
            <a:r>
              <a:rPr lang="en-US" dirty="0" err="1">
                <a:sym typeface="Wingdings" panose="05000000000000000000" pitchFamily="2" charset="2"/>
              </a:rPr>
              <a:t>suboptimale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structuur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Placement specifiers [!</a:t>
            </a:r>
            <a:r>
              <a:rPr lang="en-US" dirty="0" err="1">
                <a:sym typeface="Wingdings" panose="05000000000000000000" pitchFamily="2" charset="2"/>
              </a:rPr>
              <a:t>htbp</a:t>
            </a:r>
            <a:r>
              <a:rPr lang="en-US" dirty="0">
                <a:sym typeface="Wingdings" panose="05000000000000000000" pitchFamily="2" charset="2"/>
              </a:rPr>
              <a:t>]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h: </a:t>
            </a:r>
            <a:r>
              <a:rPr lang="en-US" dirty="0" err="1">
                <a:sym typeface="Wingdings" panose="05000000000000000000" pitchFamily="2" charset="2"/>
              </a:rPr>
              <a:t>hier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t: </a:t>
            </a:r>
            <a:r>
              <a:rPr lang="en-US" dirty="0" err="1">
                <a:sym typeface="Wingdings" panose="05000000000000000000" pitchFamily="2" charset="2"/>
              </a:rPr>
              <a:t>bovenaan</a:t>
            </a:r>
            <a:r>
              <a:rPr lang="en-US" dirty="0">
                <a:sym typeface="Wingdings" panose="05000000000000000000" pitchFamily="2" charset="2"/>
              </a:rPr>
              <a:t>  (top)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b: </a:t>
            </a:r>
            <a:r>
              <a:rPr lang="en-US" dirty="0" err="1">
                <a:sym typeface="Wingdings" panose="05000000000000000000" pitchFamily="2" charset="2"/>
              </a:rPr>
              <a:t>onderaan</a:t>
            </a:r>
            <a:r>
              <a:rPr lang="en-US" dirty="0">
                <a:sym typeface="Wingdings" panose="05000000000000000000" pitchFamily="2" charset="2"/>
              </a:rPr>
              <a:t> (bottom)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p: </a:t>
            </a:r>
            <a:r>
              <a:rPr lang="en-US" dirty="0" err="1">
                <a:sym typeface="Wingdings" panose="05000000000000000000" pitchFamily="2" charset="2"/>
              </a:rPr>
              <a:t>aparte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pagina</a:t>
            </a:r>
            <a:r>
              <a:rPr lang="en-US" dirty="0">
                <a:sym typeface="Wingdings" panose="05000000000000000000" pitchFamily="2" charset="2"/>
              </a:rPr>
              <a:t> (page)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!: </a:t>
            </a:r>
            <a:r>
              <a:rPr lang="en-US" dirty="0" err="1">
                <a:sym typeface="Wingdings" panose="05000000000000000000" pitchFamily="2" charset="2"/>
              </a:rPr>
              <a:t>Standaardinstellingen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overrulen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\</a:t>
            </a:r>
            <a:r>
              <a:rPr lang="en-US" dirty="0" err="1">
                <a:sym typeface="Wingdings" panose="05000000000000000000" pitchFamily="2" charset="2"/>
              </a:rPr>
              <a:t>usepackage</a:t>
            </a:r>
            <a:r>
              <a:rPr lang="en-US" dirty="0">
                <a:sym typeface="Wingdings" panose="05000000000000000000" pitchFamily="2" charset="2"/>
              </a:rPr>
              <a:t>{</a:t>
            </a:r>
            <a:r>
              <a:rPr lang="en-US" dirty="0" err="1">
                <a:sym typeface="Wingdings" panose="05000000000000000000" pitchFamily="2" charset="2"/>
              </a:rPr>
              <a:t>placeins</a:t>
            </a:r>
            <a:r>
              <a:rPr lang="en-US" dirty="0">
                <a:sym typeface="Wingdings" panose="05000000000000000000" pitchFamily="2" charset="2"/>
              </a:rPr>
              <a:t>}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 \</a:t>
            </a:r>
            <a:r>
              <a:rPr lang="en-US" dirty="0" err="1">
                <a:sym typeface="Wingdings" panose="05000000000000000000" pitchFamily="2" charset="2"/>
              </a:rPr>
              <a:t>FloatBarrier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\</a:t>
            </a:r>
            <a:r>
              <a:rPr lang="en-US" dirty="0" err="1">
                <a:sym typeface="Wingdings" panose="05000000000000000000" pitchFamily="2" charset="2"/>
              </a:rPr>
              <a:t>usepackage</a:t>
            </a:r>
            <a:r>
              <a:rPr lang="en-US" dirty="0">
                <a:sym typeface="Wingdings" panose="05000000000000000000" pitchFamily="2" charset="2"/>
              </a:rPr>
              <a:t>{float}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	 H specifier </a:t>
            </a:r>
            <a:r>
              <a:rPr lang="en-US" dirty="0" err="1">
                <a:sym typeface="Wingdings" panose="05000000000000000000" pitchFamily="2" charset="2"/>
              </a:rPr>
              <a:t>verwijdert</a:t>
            </a:r>
            <a:r>
              <a:rPr lang="en-US" dirty="0">
                <a:sym typeface="Wingdings" panose="05000000000000000000" pitchFamily="2" charset="2"/>
              </a:rPr>
              <a:t> float-</a:t>
            </a:r>
            <a:r>
              <a:rPr lang="en-US" dirty="0" err="1">
                <a:sym typeface="Wingdings" panose="05000000000000000000" pitchFamily="2" charset="2"/>
              </a:rPr>
              <a:t>gedrag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3283-AEAB-4DDD-B30B-4C36B420A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789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Figure environment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062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\</a:t>
            </a:r>
            <a:r>
              <a:rPr lang="en-US" sz="2400" dirty="0" err="1"/>
              <a:t>usepackage</a:t>
            </a:r>
            <a:r>
              <a:rPr lang="en-US" sz="2400" dirty="0"/>
              <a:t>{</a:t>
            </a:r>
            <a:r>
              <a:rPr lang="en-US" sz="2400" dirty="0" err="1"/>
              <a:t>graphicx</a:t>
            </a:r>
            <a:r>
              <a:rPr lang="en-US" sz="2400" dirty="0"/>
              <a:t>}</a:t>
            </a:r>
          </a:p>
          <a:p>
            <a:pPr marL="0" indent="0">
              <a:buNone/>
            </a:pPr>
            <a:r>
              <a:rPr lang="en-US" sz="2400" dirty="0"/>
              <a:t>\</a:t>
            </a:r>
            <a:r>
              <a:rPr lang="en-US" sz="2400" dirty="0" err="1"/>
              <a:t>usepackage</a:t>
            </a:r>
            <a:r>
              <a:rPr lang="en-US" sz="2400" dirty="0"/>
              <a:t>{float}</a:t>
            </a:r>
          </a:p>
          <a:p>
            <a:pPr marL="0" indent="0">
              <a:buNone/>
            </a:pPr>
            <a:r>
              <a:rPr lang="en-US" sz="2400" dirty="0"/>
              <a:t>…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\begin{</a:t>
            </a:r>
            <a:r>
              <a:rPr lang="nl-BE" sz="2400" dirty="0" err="1"/>
              <a:t>figure</a:t>
            </a:r>
            <a:r>
              <a:rPr lang="nl-BE" sz="2400" dirty="0"/>
              <a:t>}[H]</a:t>
            </a:r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centering</a:t>
            </a:r>
            <a:endParaRPr lang="nl-BE" sz="2400" dirty="0"/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includegraphics</a:t>
            </a:r>
            <a:r>
              <a:rPr lang="nl-BE" sz="2400" dirty="0"/>
              <a:t>[</a:t>
            </a:r>
            <a:r>
              <a:rPr lang="nl-BE" sz="2400" dirty="0" err="1"/>
              <a:t>width</a:t>
            </a:r>
            <a:r>
              <a:rPr lang="nl-BE" sz="2400" dirty="0"/>
              <a:t>=\</a:t>
            </a:r>
            <a:r>
              <a:rPr lang="nl-BE" sz="2400" dirty="0" err="1"/>
              <a:t>textwidth</a:t>
            </a:r>
            <a:r>
              <a:rPr lang="nl-BE" sz="2400" dirty="0"/>
              <a:t>]{</a:t>
            </a:r>
            <a:r>
              <a:rPr lang="nl-BE" sz="2400" dirty="0" err="1"/>
              <a:t>img</a:t>
            </a:r>
            <a:r>
              <a:rPr lang="nl-BE" sz="2400" dirty="0"/>
              <a:t>/pikachu_transparent.png}</a:t>
            </a:r>
          </a:p>
          <a:p>
            <a:pPr marL="0" indent="0">
              <a:buNone/>
            </a:pPr>
            <a:r>
              <a:rPr lang="nl-BE" sz="2400" dirty="0"/>
              <a:t>    \</a:t>
            </a:r>
            <a:r>
              <a:rPr lang="nl-BE" sz="2400" dirty="0" err="1"/>
              <a:t>caption</a:t>
            </a:r>
            <a:r>
              <a:rPr lang="nl-BE" sz="2400" dirty="0"/>
              <a:t>{Fat </a:t>
            </a:r>
            <a:r>
              <a:rPr lang="nl-BE" sz="2400" dirty="0" err="1"/>
              <a:t>Pikachu</a:t>
            </a:r>
            <a:r>
              <a:rPr lang="nl-BE" sz="2400" dirty="0"/>
              <a:t> is best </a:t>
            </a:r>
            <a:r>
              <a:rPr lang="nl-BE" sz="2400" dirty="0" err="1"/>
              <a:t>Pikachu</a:t>
            </a:r>
            <a:r>
              <a:rPr lang="nl-BE" sz="2400" dirty="0"/>
              <a:t>}</a:t>
            </a:r>
          </a:p>
          <a:p>
            <a:pPr marL="0" indent="0">
              <a:buNone/>
            </a:pPr>
            <a:r>
              <a:rPr lang="nl-BE" sz="2400" dirty="0"/>
              <a:t>    \label{</a:t>
            </a:r>
            <a:r>
              <a:rPr lang="nl-BE" sz="2400" dirty="0" err="1"/>
              <a:t>fig:pikachu</a:t>
            </a:r>
            <a:r>
              <a:rPr lang="nl-BE" sz="2400" dirty="0"/>
              <a:t>}</a:t>
            </a:r>
          </a:p>
          <a:p>
            <a:pPr marL="0" indent="0">
              <a:buNone/>
            </a:pPr>
            <a:r>
              <a:rPr lang="nl-BE" sz="2400" dirty="0"/>
              <a:t>\end{</a:t>
            </a:r>
            <a:r>
              <a:rPr lang="nl-BE" sz="2400" dirty="0" err="1"/>
              <a:t>figure</a:t>
            </a:r>
            <a:r>
              <a:rPr lang="nl-BE" sz="24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25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Minipages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746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Subfigures </a:t>
            </a:r>
            <a:r>
              <a:rPr lang="en-US" dirty="0" err="1"/>
              <a:t>bestaan</a:t>
            </a:r>
            <a:r>
              <a:rPr lang="en-US" dirty="0"/>
              <a:t> maar “</a:t>
            </a:r>
            <a:r>
              <a:rPr lang="en-US" dirty="0" err="1"/>
              <a:t>minipage</a:t>
            </a:r>
            <a:r>
              <a:rPr lang="en-US" dirty="0"/>
              <a:t>”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controle</a:t>
            </a:r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twee 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zij</a:t>
            </a:r>
            <a:r>
              <a:rPr lang="en-US" dirty="0"/>
              <a:t> </a:t>
            </a:r>
            <a:r>
              <a:rPr lang="en-US" dirty="0" err="1"/>
              <a:t>figuren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}%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hspace</a:t>
            </a:r>
            <a:r>
              <a:rPr lang="en-US" dirty="0"/>
              <a:t>{0.05\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\begin{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	…</a:t>
            </a:r>
          </a:p>
          <a:p>
            <a:pPr marL="0" indent="0">
              <a:buNone/>
            </a:pPr>
            <a:r>
              <a:rPr lang="en-US" dirty="0"/>
              <a:t>\end{</a:t>
            </a:r>
            <a:r>
              <a:rPr lang="en-US" dirty="0" err="1"/>
              <a:t>minipage</a:t>
            </a:r>
            <a:r>
              <a:rPr lang="en-US" dirty="0"/>
              <a:t>}{0.45\</a:t>
            </a:r>
            <a:r>
              <a:rPr lang="en-US" dirty="0" err="1"/>
              <a:t>textwidth</a:t>
            </a:r>
            <a:r>
              <a:rPr lang="en-US" dirty="0"/>
              <a:t>}%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283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D257-DC49-4122-8641-0760DC33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CB17-38B6-419C-A058-C8D8EA6B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Vectortekeningen</a:t>
            </a:r>
            <a:r>
              <a:rPr lang="en-US" dirty="0"/>
              <a:t> ideal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</a:t>
            </a:r>
            <a:r>
              <a:rPr lang="en-US" dirty="0"/>
              <a:t>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exporteren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PDF</a:t>
            </a:r>
            <a:endParaRPr lang="nl-BE" dirty="0"/>
          </a:p>
          <a:p>
            <a:r>
              <a:rPr lang="en-US" dirty="0"/>
              <a:t>B</a:t>
            </a:r>
            <a:r>
              <a:rPr lang="nl-BE" dirty="0" err="1"/>
              <a:t>itmap</a:t>
            </a:r>
            <a:r>
              <a:rPr lang="nl-BE" dirty="0"/>
              <a:t> kunnen ook</a:t>
            </a:r>
          </a:p>
          <a:p>
            <a:pPr lvl="1"/>
            <a:r>
              <a:rPr lang="en-US" dirty="0"/>
              <a:t>P</a:t>
            </a:r>
            <a:r>
              <a:rPr lang="nl-BE" dirty="0"/>
              <a:t>NG </a:t>
            </a:r>
          </a:p>
          <a:p>
            <a:pPr lvl="1"/>
            <a:r>
              <a:rPr lang="en-US" dirty="0"/>
              <a:t>J</a:t>
            </a:r>
            <a:r>
              <a:rPr lang="nl-BE" dirty="0"/>
              <a:t>PEG (Standaard </a:t>
            </a:r>
            <a:r>
              <a:rPr lang="nl-BE" dirty="0" err="1"/>
              <a:t>lossy</a:t>
            </a:r>
            <a:r>
              <a:rPr lang="nl-BE" dirty="0"/>
              <a:t> </a:t>
            </a:r>
            <a:r>
              <a:rPr lang="nl-BE" dirty="0" err="1"/>
              <a:t>compression</a:t>
            </a:r>
            <a:r>
              <a:rPr lang="nl-BE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04093-A923-4051-B0A0-553CBCB0B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14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C8927-6A7B-4775-81FC-5BC244274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TikZ</a:t>
            </a:r>
            <a:r>
              <a:rPr lang="en-US" sz="4000" dirty="0"/>
              <a:t> Ultimate Power (adv. users only)</a:t>
            </a:r>
            <a:endParaRPr lang="nl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0BEC-8985-4DD5-AAC9-5EA2FF5A5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Voor</a:t>
            </a:r>
            <a:r>
              <a:rPr lang="en-US" dirty="0"/>
              <a:t> hardcore </a:t>
            </a:r>
            <a:r>
              <a:rPr lang="en-US" dirty="0" err="1"/>
              <a:t>gebruikers</a:t>
            </a:r>
            <a:endParaRPr lang="en-US" dirty="0"/>
          </a:p>
          <a:p>
            <a:r>
              <a:rPr lang="en-US" dirty="0"/>
              <a:t>LaTeX </a:t>
            </a:r>
            <a:r>
              <a:rPr lang="en-US" dirty="0" err="1"/>
              <a:t>tekent</a:t>
            </a:r>
            <a:r>
              <a:rPr lang="en-US" dirty="0"/>
              <a:t> de </a:t>
            </a:r>
            <a:r>
              <a:rPr lang="en-US" dirty="0" err="1"/>
              <a:t>afbeelding</a:t>
            </a:r>
            <a:r>
              <a:rPr lang="en-US" dirty="0"/>
              <a:t> </a:t>
            </a:r>
            <a:r>
              <a:rPr lang="en-US" dirty="0" err="1"/>
              <a:t>dynamisch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Uniforme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stijl</a:t>
            </a:r>
            <a:r>
              <a:rPr lang="en-US" dirty="0">
                <a:sym typeface="Wingdings" panose="05000000000000000000" pitchFamily="2" charset="2"/>
              </a:rPr>
              <a:t> in het document</a:t>
            </a:r>
            <a:endParaRPr lang="en-US" dirty="0"/>
          </a:p>
          <a:p>
            <a:r>
              <a:rPr lang="en-US" dirty="0" err="1"/>
              <a:t>TikZ</a:t>
            </a:r>
            <a:r>
              <a:rPr lang="en-US" dirty="0"/>
              <a:t> Package </a:t>
            </a:r>
            <a:r>
              <a:rPr lang="en-US" dirty="0" err="1"/>
              <a:t>inladen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Geogebra</a:t>
            </a:r>
            <a:r>
              <a:rPr lang="en-US" dirty="0"/>
              <a:t> 5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Teken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Export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Graphics View as PGF/</a:t>
            </a:r>
            <a:r>
              <a:rPr lang="en-US" dirty="0" err="1">
                <a:sym typeface="Wingdings" panose="05000000000000000000" pitchFamily="2" charset="2"/>
              </a:rPr>
              <a:t>TikZ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V</a:t>
            </a:r>
            <a:r>
              <a:rPr lang="nl-BE" dirty="0" err="1"/>
              <a:t>eel</a:t>
            </a:r>
            <a:r>
              <a:rPr lang="nl-BE" dirty="0"/>
              <a:t> packages die helpen “tekenen” steunen op </a:t>
            </a:r>
            <a:r>
              <a:rPr lang="nl-BE" dirty="0" err="1"/>
              <a:t>TikZ</a:t>
            </a:r>
            <a:endParaRPr lang="nl-BE" dirty="0"/>
          </a:p>
          <a:p>
            <a:r>
              <a:rPr lang="en-US" dirty="0"/>
              <a:t>Let op: </a:t>
            </a:r>
            <a:r>
              <a:rPr lang="en-US" dirty="0" err="1"/>
              <a:t>TikZ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zwaar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compileren</a:t>
            </a:r>
            <a:endParaRPr lang="en-US" sz="1400" dirty="0"/>
          </a:p>
          <a:p>
            <a:r>
              <a:rPr lang="en-US" dirty="0" err="1"/>
              <a:t>ChatGPT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helpen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8BDD-C0C1-4B7E-87D5-72A10A0E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95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Meer info </a:t>
            </a:r>
            <a:r>
              <a:rPr lang="en-US"/>
              <a:t>over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C1160-5198-40B4-87AD-2E9FFEDF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28</a:t>
            </a:fld>
            <a:endParaRPr lang="nl-BE"/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26711DBF-EFC7-4D81-9BB2-5B79DB1A5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021" y="2339285"/>
            <a:ext cx="3749530" cy="374952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2427719-CEE4-4343-832B-374C0167C83A}"/>
              </a:ext>
            </a:extLst>
          </p:cNvPr>
          <p:cNvSpPr txBox="1">
            <a:spLocks/>
          </p:cNvSpPr>
          <p:nvPr/>
        </p:nvSpPr>
        <p:spPr>
          <a:xfrm>
            <a:off x="955224" y="2128161"/>
            <a:ext cx="3515124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1D4999"/>
                </a:solidFill>
              </a:rPr>
              <a:t>Overleaf: </a:t>
            </a:r>
            <a:r>
              <a:rPr lang="en-US" dirty="0" err="1">
                <a:solidFill>
                  <a:srgbClr val="1D4999"/>
                </a:solidFill>
              </a:rPr>
              <a:t>figuren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721A8B7-50C7-4CB1-AB53-6FA6E0483F1F}"/>
              </a:ext>
            </a:extLst>
          </p:cNvPr>
          <p:cNvSpPr txBox="1">
            <a:spLocks/>
          </p:cNvSpPr>
          <p:nvPr/>
        </p:nvSpPr>
        <p:spPr>
          <a:xfrm>
            <a:off x="6777426" y="2128161"/>
            <a:ext cx="4428331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Bold" panose="020B0806030504020204" pitchFamily="34" charset="0"/>
                <a:ea typeface="Open Sans Bold" panose="020B0806030504020204" pitchFamily="34" charset="0"/>
                <a:cs typeface="Open Sans Bold" panose="020B08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>
                <a:solidFill>
                  <a:srgbClr val="1D4999"/>
                </a:solidFill>
              </a:rPr>
              <a:t>Minipage</a:t>
            </a:r>
            <a:r>
              <a:rPr lang="en-US" dirty="0">
                <a:solidFill>
                  <a:srgbClr val="1D4999"/>
                </a:solidFill>
              </a:rPr>
              <a:t> </a:t>
            </a:r>
            <a:r>
              <a:rPr lang="en-US" dirty="0" err="1">
                <a:solidFill>
                  <a:srgbClr val="1D4999"/>
                </a:solidFill>
              </a:rPr>
              <a:t>en</a:t>
            </a:r>
            <a:r>
              <a:rPr lang="en-US" dirty="0">
                <a:solidFill>
                  <a:srgbClr val="1D4999"/>
                </a:solidFill>
              </a:rPr>
              <a:t> Subfigures</a:t>
            </a:r>
            <a:endParaRPr lang="nl-BE" dirty="0">
              <a:solidFill>
                <a:srgbClr val="1D4999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B91F4-F120-4395-9181-425DF6FF05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58" y="2266715"/>
            <a:ext cx="3894668" cy="389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3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afbeelding</a:t>
            </a:r>
            <a:r>
              <a:rPr lang="en-US" dirty="0"/>
              <a:t> toe </a:t>
            </a:r>
            <a:r>
              <a:rPr lang="en-US" dirty="0" err="1"/>
              <a:t>aan</a:t>
            </a:r>
            <a:r>
              <a:rPr lang="en-US" dirty="0"/>
              <a:t> he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i="1" dirty="0" err="1"/>
              <a:t>graphicx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/>
              <a:t>float</a:t>
            </a:r>
            <a:r>
              <a:rPr lang="en-US" dirty="0"/>
              <a:t> packages om de </a:t>
            </a:r>
            <a:r>
              <a:rPr lang="en-US" dirty="0" err="1"/>
              <a:t>figuur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plaatsen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Geef</a:t>
            </a:r>
            <a:r>
              <a:rPr lang="en-US" dirty="0"/>
              <a:t> je </a:t>
            </a:r>
            <a:r>
              <a:rPr lang="en-US" dirty="0" err="1"/>
              <a:t>afbeelding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onderschrift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185F6-74AC-48ED-9345-DDAD365E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29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E65FB-6F27-4B67-B83E-745F4575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84" y="294837"/>
            <a:ext cx="4858428" cy="62683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359DA-0492-444A-87AB-5F6C40432227}"/>
              </a:ext>
            </a:extLst>
          </p:cNvPr>
          <p:cNvSpPr/>
          <p:nvPr/>
        </p:nvSpPr>
        <p:spPr>
          <a:xfrm>
            <a:off x="397784" y="4184551"/>
            <a:ext cx="56982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}[!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ht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centering</a:t>
            </a:r>
            <a:endParaRPr lang="nl-BE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includegraphics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[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width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textwidth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]{pikachu_transparent.png}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{Fat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is best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\label{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fig:pikachu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figure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348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EF5B-9C97-4E8A-85AD-606E90F00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Afspraken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DF84-B35D-4920-BA06-D9F96F48A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Doe-het-</a:t>
            </a:r>
            <a:r>
              <a:rPr lang="en-US" dirty="0" err="1"/>
              <a:t>zelf</a:t>
            </a:r>
            <a:r>
              <a:rPr lang="en-US" dirty="0"/>
              <a:t> workshop met </a:t>
            </a:r>
            <a:r>
              <a:rPr lang="en-US" dirty="0" err="1"/>
              <a:t>oefeningen</a:t>
            </a:r>
            <a:endParaRPr lang="en-US" dirty="0"/>
          </a:p>
          <a:p>
            <a:r>
              <a:rPr lang="en-US" dirty="0"/>
              <a:t>Neem je computer </a:t>
            </a:r>
            <a:r>
              <a:rPr lang="en-US" dirty="0" err="1"/>
              <a:t>erbij</a:t>
            </a:r>
            <a:endParaRPr lang="en-US" dirty="0"/>
          </a:p>
          <a:p>
            <a:r>
              <a:rPr lang="en-US" dirty="0"/>
              <a:t>~ 15 min per </a:t>
            </a:r>
            <a:r>
              <a:rPr lang="en-US" dirty="0" err="1"/>
              <a:t>oefening</a:t>
            </a:r>
            <a:r>
              <a:rPr lang="en-US" dirty="0"/>
              <a:t> </a:t>
            </a:r>
            <a:r>
              <a:rPr lang="en-US" dirty="0" err="1"/>
              <a:t>voorzien</a:t>
            </a:r>
            <a:endParaRPr lang="en-US" dirty="0"/>
          </a:p>
          <a:p>
            <a:r>
              <a:rPr lang="en-US" dirty="0" err="1"/>
              <a:t>Blijf</a:t>
            </a:r>
            <a:r>
              <a:rPr lang="en-US" dirty="0"/>
              <a:t> </a:t>
            </a:r>
            <a:r>
              <a:rPr lang="en-US" dirty="0" err="1"/>
              <a:t>stil</a:t>
            </a:r>
            <a:r>
              <a:rPr lang="en-US" dirty="0"/>
              <a:t> </a:t>
            </a:r>
            <a:r>
              <a:rPr lang="en-US" dirty="0" err="1"/>
              <a:t>tijdens</a:t>
            </a:r>
            <a:r>
              <a:rPr lang="en-US" dirty="0"/>
              <a:t> </a:t>
            </a:r>
            <a:r>
              <a:rPr lang="en-US" dirty="0" err="1"/>
              <a:t>uitlegmomenten</a:t>
            </a:r>
            <a:endParaRPr lang="en-US" dirty="0"/>
          </a:p>
          <a:p>
            <a:r>
              <a:rPr lang="en-US" dirty="0" err="1"/>
              <a:t>Stel</a:t>
            </a:r>
            <a:r>
              <a:rPr lang="en-US" dirty="0"/>
              <a:t> </a:t>
            </a:r>
            <a:r>
              <a:rPr lang="en-US" dirty="0" err="1"/>
              <a:t>zeker</a:t>
            </a:r>
            <a:r>
              <a:rPr lang="en-US" dirty="0"/>
              <a:t> </a:t>
            </a:r>
            <a:r>
              <a:rPr lang="en-US" dirty="0" err="1"/>
              <a:t>vragen</a:t>
            </a:r>
            <a:endParaRPr lang="en-US" dirty="0"/>
          </a:p>
          <a:p>
            <a:r>
              <a:rPr lang="en-US" dirty="0" err="1"/>
              <a:t>Zie</a:t>
            </a:r>
            <a:r>
              <a:rPr lang="en-US" dirty="0"/>
              <a:t> je </a:t>
            </a:r>
            <a:r>
              <a:rPr lang="en-US" dirty="0" err="1"/>
              <a:t>foutjes</a:t>
            </a:r>
            <a:r>
              <a:rPr lang="en-US" dirty="0"/>
              <a:t>? </a:t>
            </a:r>
            <a:r>
              <a:rPr lang="en-US" dirty="0" err="1"/>
              <a:t>Laat</a:t>
            </a:r>
            <a:r>
              <a:rPr lang="en-US" dirty="0"/>
              <a:t> het </a:t>
            </a:r>
            <a:r>
              <a:rPr lang="en-US" dirty="0" err="1"/>
              <a:t>weten</a:t>
            </a:r>
            <a:endParaRPr lang="en-US" dirty="0"/>
          </a:p>
          <a:p>
            <a:endParaRPr lang="en-US" dirty="0"/>
          </a:p>
          <a:p>
            <a:r>
              <a:rPr lang="fr-FR" i="1" dirty="0"/>
              <a:t>Toujours fidèle et sans souci</a:t>
            </a:r>
            <a:endParaRPr lang="nl-BE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53CF9-7D35-416B-9D91-6587B291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620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0890-B64F-44B5-8B6F-CA61C1AE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Tabellen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45F9D-A315-465F-BD54-79B12C9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012D-5DCA-461A-9EF8-1CAE9722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761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How to structure a Table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dirty="0"/>
              <a:t>\begin{table}[!</a:t>
            </a:r>
            <a:r>
              <a:rPr lang="en-GB" sz="2400" dirty="0" err="1"/>
              <a:t>htpb</a:t>
            </a:r>
            <a:r>
              <a:rPr lang="en-GB" sz="2400" dirty="0"/>
              <a:t>]</a:t>
            </a:r>
          </a:p>
          <a:p>
            <a:pPr marL="0" indent="0">
              <a:buNone/>
            </a:pPr>
            <a:r>
              <a:rPr lang="en-GB" sz="2400" dirty="0"/>
              <a:t>      \</a:t>
            </a:r>
            <a:r>
              <a:rPr lang="en-GB" sz="2400" dirty="0" err="1"/>
              <a:t>centering</a:t>
            </a:r>
            <a:endParaRPr lang="en-GB" sz="2400" dirty="0"/>
          </a:p>
          <a:p>
            <a:pPr marL="457200" lvl="1" indent="0">
              <a:buNone/>
            </a:pPr>
            <a:r>
              <a:rPr lang="en-GB" dirty="0"/>
              <a:t>\caption{Example of a table}</a:t>
            </a:r>
          </a:p>
          <a:p>
            <a:pPr marL="457200" lvl="1" indent="0">
              <a:buNone/>
            </a:pPr>
            <a:r>
              <a:rPr lang="en-GB" dirty="0"/>
              <a:t>\label{</a:t>
            </a:r>
            <a:r>
              <a:rPr lang="en-GB" dirty="0" err="1"/>
              <a:t>tab:example_tab</a:t>
            </a:r>
            <a:r>
              <a:rPr lang="en-GB" dirty="0"/>
              <a:t>}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\begin{tabular}{|</a:t>
            </a:r>
            <a:r>
              <a:rPr lang="en-GB" dirty="0" err="1"/>
              <a:t>l|r|c</a:t>
            </a:r>
            <a:r>
              <a:rPr lang="en-GB" dirty="0"/>
              <a:t>|}</a:t>
            </a:r>
          </a:p>
          <a:p>
            <a:pPr marL="914400" lvl="2" indent="0">
              <a:buNone/>
            </a:pPr>
            <a:r>
              <a:rPr lang="en-GB" sz="2400" dirty="0"/>
              <a:t>\</a:t>
            </a:r>
            <a:r>
              <a:rPr lang="en-GB" sz="2400" dirty="0" err="1"/>
              <a:t>hline</a:t>
            </a:r>
            <a:endParaRPr lang="en-GB" sz="2400" dirty="0"/>
          </a:p>
          <a:p>
            <a:pPr marL="914400" lvl="2" indent="0">
              <a:buNone/>
            </a:pPr>
            <a:r>
              <a:rPr lang="en-GB" sz="2400" dirty="0"/>
              <a:t>a &amp; b &amp; c \\ \</a:t>
            </a:r>
            <a:r>
              <a:rPr lang="en-GB" sz="2400" dirty="0" err="1"/>
              <a:t>hline</a:t>
            </a:r>
            <a:endParaRPr lang="en-GB" sz="2400" dirty="0"/>
          </a:p>
          <a:p>
            <a:pPr marL="914400" lvl="2" indent="0">
              <a:buNone/>
            </a:pPr>
            <a:r>
              <a:rPr lang="en-GB" sz="2400" dirty="0"/>
              <a:t>1 &amp; 2 &amp; 3 \\ \</a:t>
            </a:r>
            <a:r>
              <a:rPr lang="en-GB" sz="2400" dirty="0" err="1"/>
              <a:t>hline</a:t>
            </a:r>
            <a:endParaRPr lang="en-GB" sz="2400" dirty="0"/>
          </a:p>
          <a:p>
            <a:pPr marL="457200" lvl="1" indent="0">
              <a:buNone/>
            </a:pPr>
            <a:r>
              <a:rPr lang="en-GB" dirty="0"/>
              <a:t>\end{tabular}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dirty="0"/>
              <a:t>\end{table}</a:t>
            </a:r>
            <a:endParaRPr lang="en-BE" sz="2400" dirty="0"/>
          </a:p>
          <a:p>
            <a:pPr marL="0" indent="0">
              <a:buNone/>
            </a:pPr>
            <a:endParaRPr lang="nl-BE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31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AF2F5C-9F9A-45A7-A22D-6D1503481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872833"/>
              </p:ext>
            </p:extLst>
          </p:nvPr>
        </p:nvGraphicFramePr>
        <p:xfrm>
          <a:off x="8341500" y="1340114"/>
          <a:ext cx="2878983" cy="97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661">
                  <a:extLst>
                    <a:ext uri="{9D8B030D-6E8A-4147-A177-3AD203B41FA5}">
                      <a16:colId xmlns:a16="http://schemas.microsoft.com/office/drawing/2014/main" val="2372294910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1916635281"/>
                    </a:ext>
                  </a:extLst>
                </a:gridCol>
                <a:gridCol w="959661">
                  <a:extLst>
                    <a:ext uri="{9D8B030D-6E8A-4147-A177-3AD203B41FA5}">
                      <a16:colId xmlns:a16="http://schemas.microsoft.com/office/drawing/2014/main" val="4095258153"/>
                    </a:ext>
                  </a:extLst>
                </a:gridCol>
              </a:tblGrid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733932"/>
                  </a:ext>
                </a:extLst>
              </a:tr>
              <a:tr h="4855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44501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536CEA0-1A70-417B-873C-C042ACEDFBBD}"/>
              </a:ext>
            </a:extLst>
          </p:cNvPr>
          <p:cNvGrpSpPr/>
          <p:nvPr/>
        </p:nvGrpSpPr>
        <p:grpSpPr>
          <a:xfrm>
            <a:off x="4639378" y="3466371"/>
            <a:ext cx="3771097" cy="1808944"/>
            <a:chOff x="3166712" y="3950675"/>
            <a:chExt cx="3771097" cy="2542199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5DA67DF7-26C6-4FFC-8170-CDBCBDAACD8C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36240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FE7E8D-7A62-4FED-8E15-A5D88E0AE22C}"/>
                </a:ext>
              </a:extLst>
            </p:cNvPr>
            <p:cNvSpPr txBox="1"/>
            <p:nvPr/>
          </p:nvSpPr>
          <p:spPr>
            <a:xfrm>
              <a:off x="4408371" y="4897372"/>
              <a:ext cx="2529438" cy="648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INHOUD TABEL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D10487-9F97-4600-9437-C68424E33BA1}"/>
              </a:ext>
            </a:extLst>
          </p:cNvPr>
          <p:cNvGrpSpPr/>
          <p:nvPr/>
        </p:nvGrpSpPr>
        <p:grpSpPr>
          <a:xfrm>
            <a:off x="5261497" y="2254657"/>
            <a:ext cx="3768517" cy="1136972"/>
            <a:chOff x="3166712" y="3950675"/>
            <a:chExt cx="3768517" cy="2542199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9CF475A-B264-4B38-9D69-E974AF7EA4F2}"/>
                </a:ext>
              </a:extLst>
            </p:cNvPr>
            <p:cNvSpPr/>
            <p:nvPr/>
          </p:nvSpPr>
          <p:spPr>
            <a:xfrm>
              <a:off x="3166712" y="3950675"/>
              <a:ext cx="827773" cy="2542199"/>
            </a:xfrm>
            <a:prstGeom prst="rightBrace">
              <a:avLst>
                <a:gd name="adj1" fmla="val 29263"/>
                <a:gd name="adj2" fmla="val 50000"/>
              </a:avLst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BE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11E022-42E1-4134-886C-5C6F508EC34C}"/>
                </a:ext>
              </a:extLst>
            </p:cNvPr>
            <p:cNvSpPr txBox="1"/>
            <p:nvPr/>
          </p:nvSpPr>
          <p:spPr>
            <a:xfrm>
              <a:off x="4424413" y="4694013"/>
              <a:ext cx="2510816" cy="10322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4472C4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BOVENSCHRIFT</a:t>
              </a:r>
              <a:endParaRPr lang="nl-BE" sz="2400" b="1" dirty="0">
                <a:solidFill>
                  <a:srgbClr val="4472C4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8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623E-6550-4B17-8DA9-7FCD824B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Tables made easy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89740-1B76-4FC7-A5CA-A1CB23483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www.tablesgenerator.com</a:t>
            </a:r>
            <a:endParaRPr lang="en-US" dirty="0"/>
          </a:p>
          <a:p>
            <a:r>
              <a:rPr lang="en-US" dirty="0" err="1"/>
              <a:t>Kopieren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plakken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overleaf</a:t>
            </a:r>
            <a:endParaRPr lang="nl-BE" dirty="0"/>
          </a:p>
          <a:p>
            <a:r>
              <a:rPr lang="en-US" dirty="0"/>
              <a:t>Visual Editor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9DC07-9710-420B-A89D-75909518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32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2E9FA-3448-46D1-AE9D-8DAAD65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44" y="681037"/>
            <a:ext cx="3899054" cy="3899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3334FE-CCDB-4456-A5E9-A46E774D5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1648055" cy="8383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7A8D7-FD16-4DBF-9B4D-DAB40247C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824" y="3567764"/>
            <a:ext cx="5056472" cy="3175368"/>
          </a:xfrm>
          <a:prstGeom prst="rect">
            <a:avLst/>
          </a:prstGeom>
        </p:spPr>
      </p:pic>
      <p:sp>
        <p:nvSpPr>
          <p:cNvPr id="9" name="Arrow: Bent-Up 8">
            <a:extLst>
              <a:ext uri="{FF2B5EF4-FFF2-40B4-BE49-F238E27FC236}">
                <a16:creationId xmlns:a16="http://schemas.microsoft.com/office/drawing/2014/main" id="{93645D24-CA00-44E1-B88C-34AC712A2365}"/>
              </a:ext>
            </a:extLst>
          </p:cNvPr>
          <p:cNvSpPr/>
          <p:nvPr/>
        </p:nvSpPr>
        <p:spPr>
          <a:xfrm rot="5400000">
            <a:off x="1573073" y="4510691"/>
            <a:ext cx="1275588" cy="10972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779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4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435475"/>
          </a:xfrm>
        </p:spPr>
        <p:txBody>
          <a:bodyPr>
            <a:normAutofit/>
          </a:bodyPr>
          <a:lstStyle/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table toe </a:t>
            </a:r>
            <a:r>
              <a:rPr lang="en-US" dirty="0" err="1"/>
              <a:t>aan</a:t>
            </a:r>
            <a:r>
              <a:rPr lang="en-US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www.tablesgenerator.com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Geef</a:t>
            </a:r>
            <a:r>
              <a:rPr lang="en-US" dirty="0"/>
              <a:t> de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bovenschrift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9CFA3-978A-4D16-B432-7056B1ACD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58" y="294838"/>
            <a:ext cx="4867954" cy="62587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45776C-EABB-4D46-A571-EC7D7B92CAD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30" y="2886232"/>
            <a:ext cx="2777808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628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9A7B-93ED-4267-8FBC-CDA4A92A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Verbatim / Listings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F85B-A0D3-483B-87F4-FA451087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/>
              <a:t>\</a:t>
            </a:r>
            <a:r>
              <a:rPr lang="nl-BE" sz="2000" dirty="0" err="1"/>
              <a:t>usepackage</a:t>
            </a:r>
            <a:r>
              <a:rPr lang="nl-BE" sz="2000" dirty="0"/>
              <a:t>{</a:t>
            </a:r>
            <a:r>
              <a:rPr lang="nl-BE" sz="2000" dirty="0" err="1"/>
              <a:t>listings</a:t>
            </a:r>
            <a:r>
              <a:rPr lang="nl-BE" sz="2000" dirty="0"/>
              <a:t>}</a:t>
            </a:r>
          </a:p>
          <a:p>
            <a:pPr marL="0" indent="0">
              <a:buNone/>
            </a:pPr>
            <a:r>
              <a:rPr lang="en-US" sz="2000" dirty="0"/>
              <a:t>…</a:t>
            </a:r>
            <a:endParaRPr lang="nl-BE" sz="2000" dirty="0"/>
          </a:p>
          <a:p>
            <a:pPr marL="0" indent="0">
              <a:buNone/>
            </a:pPr>
            <a:r>
              <a:rPr lang="nl-BE" sz="2000" dirty="0"/>
              <a:t>\begin{</a:t>
            </a:r>
            <a:r>
              <a:rPr lang="nl-BE" sz="2000" dirty="0" err="1"/>
              <a:t>lstlisting</a:t>
            </a:r>
            <a:r>
              <a:rPr lang="nl-BE" sz="2000" dirty="0"/>
              <a:t>}[</a:t>
            </a:r>
            <a:r>
              <a:rPr lang="nl-BE" sz="2000" dirty="0" err="1"/>
              <a:t>language</a:t>
            </a:r>
            <a:r>
              <a:rPr lang="nl-BE" sz="2000" dirty="0"/>
              <a:t>=</a:t>
            </a:r>
            <a:r>
              <a:rPr lang="nl-BE" sz="2000" dirty="0" err="1"/>
              <a:t>Python,label</a:t>
            </a:r>
            <a:r>
              <a:rPr lang="nl-BE" sz="2000" dirty="0"/>
              <a:t>=</a:t>
            </a:r>
            <a:r>
              <a:rPr lang="nl-BE" sz="2000" dirty="0" err="1"/>
              <a:t>listing:python,caption</a:t>
            </a:r>
            <a:r>
              <a:rPr lang="nl-BE" sz="2000" dirty="0"/>
              <a:t>=Python </a:t>
            </a:r>
            <a:r>
              <a:rPr lang="nl-BE" sz="2000" dirty="0" err="1"/>
              <a:t>example</a:t>
            </a:r>
            <a:r>
              <a:rPr lang="nl-BE" sz="2000" dirty="0"/>
              <a:t> </a:t>
            </a:r>
            <a:r>
              <a:rPr lang="nl-BE" sz="2000" dirty="0" err="1"/>
              <a:t>with</a:t>
            </a:r>
            <a:r>
              <a:rPr lang="nl-BE" sz="2000" dirty="0"/>
              <a:t> </a:t>
            </a:r>
            <a:r>
              <a:rPr lang="nl-BE" sz="2000" dirty="0" err="1"/>
              <a:t>caption</a:t>
            </a:r>
            <a:r>
              <a:rPr lang="nl-BE" sz="2000" dirty="0"/>
              <a:t> </a:t>
            </a:r>
            <a:r>
              <a:rPr lang="nl-BE" sz="2000" dirty="0" err="1"/>
              <a:t>and</a:t>
            </a:r>
            <a:r>
              <a:rPr lang="nl-BE" sz="2000" dirty="0"/>
              <a:t> label]    </a:t>
            </a:r>
          </a:p>
          <a:p>
            <a:pPr marL="0" indent="0">
              <a:buNone/>
            </a:pPr>
            <a:r>
              <a:rPr lang="nl-BE" sz="2000" dirty="0"/>
              <a:t>import webbrowser</a:t>
            </a:r>
          </a:p>
          <a:p>
            <a:pPr marL="0" indent="0">
              <a:buNone/>
            </a:pPr>
            <a:endParaRPr lang="nl-BE" sz="2000" dirty="0"/>
          </a:p>
          <a:p>
            <a:pPr marL="0" indent="0">
              <a:buNone/>
            </a:pPr>
            <a:r>
              <a:rPr lang="nl-BE" sz="2000" dirty="0" err="1"/>
              <a:t>def</a:t>
            </a:r>
            <a:r>
              <a:rPr lang="nl-BE" sz="2000" dirty="0"/>
              <a:t> </a:t>
            </a:r>
            <a:r>
              <a:rPr lang="nl-BE" sz="2000" dirty="0" err="1"/>
              <a:t>open_youtube_video</a:t>
            </a:r>
            <a:r>
              <a:rPr lang="nl-BE" sz="2000" dirty="0"/>
              <a:t>():</a:t>
            </a:r>
          </a:p>
          <a:p>
            <a:pPr marL="0" indent="0">
              <a:buNone/>
            </a:pPr>
            <a:r>
              <a:rPr lang="nl-BE" sz="2000" dirty="0"/>
              <a:t>    </a:t>
            </a:r>
            <a:r>
              <a:rPr lang="nl-BE" sz="2000" dirty="0" err="1"/>
              <a:t>url</a:t>
            </a:r>
            <a:r>
              <a:rPr lang="nl-BE" sz="2000" dirty="0"/>
              <a:t> = "https://www.youtube.com/watch?v=dQw4w9WgXcQ"</a:t>
            </a:r>
          </a:p>
          <a:p>
            <a:pPr marL="0" indent="0">
              <a:buNone/>
            </a:pPr>
            <a:r>
              <a:rPr lang="nl-BE" sz="2000" dirty="0"/>
              <a:t>    </a:t>
            </a:r>
            <a:r>
              <a:rPr lang="nl-BE" sz="2000" dirty="0" err="1"/>
              <a:t>webbrowser.open</a:t>
            </a:r>
            <a:r>
              <a:rPr lang="nl-BE" sz="2000" dirty="0"/>
              <a:t>(</a:t>
            </a:r>
            <a:r>
              <a:rPr lang="nl-BE" sz="2000" dirty="0" err="1"/>
              <a:t>url</a:t>
            </a:r>
            <a:r>
              <a:rPr lang="nl-BE" sz="2000" dirty="0"/>
              <a:t>)</a:t>
            </a:r>
          </a:p>
          <a:p>
            <a:pPr marL="0" indent="0">
              <a:buNone/>
            </a:pPr>
            <a:r>
              <a:rPr lang="nl-BE" sz="2000" dirty="0" err="1"/>
              <a:t>open_youtube_video</a:t>
            </a:r>
            <a:r>
              <a:rPr lang="nl-BE" sz="2000" dirty="0"/>
              <a:t>()</a:t>
            </a:r>
          </a:p>
          <a:p>
            <a:pPr marL="0" indent="0">
              <a:buNone/>
            </a:pPr>
            <a:r>
              <a:rPr lang="nl-BE" sz="2000" dirty="0"/>
              <a:t>\end{</a:t>
            </a:r>
            <a:r>
              <a:rPr lang="nl-BE" sz="2000" dirty="0" err="1"/>
              <a:t>lstlisting</a:t>
            </a:r>
            <a:r>
              <a:rPr lang="nl-BE" sz="20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33B6E-92EA-4439-B25D-948A9D3CA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6808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5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Voeg</a:t>
            </a:r>
            <a:r>
              <a:rPr lang="en-US" dirty="0"/>
              <a:t> twee </a:t>
            </a:r>
            <a:r>
              <a:rPr lang="en-US" dirty="0" err="1"/>
              <a:t>stukjes</a:t>
            </a:r>
            <a:r>
              <a:rPr lang="en-US" dirty="0"/>
              <a:t> code </a:t>
            </a:r>
            <a:r>
              <a:rPr lang="en-US" dirty="0" err="1"/>
              <a:t>aan</a:t>
            </a:r>
            <a:r>
              <a:rPr lang="en-US" dirty="0"/>
              <a:t> je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klein</a:t>
            </a:r>
            <a:r>
              <a:rPr lang="en-US" dirty="0"/>
              <a:t> python </a:t>
            </a:r>
            <a:r>
              <a:rPr lang="en-US" dirty="0" err="1"/>
              <a:t>scriptje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C++ </a:t>
            </a:r>
            <a:r>
              <a:rPr lang="en-US" dirty="0" err="1"/>
              <a:t>klasse</a:t>
            </a:r>
            <a:endParaRPr lang="en-US" dirty="0"/>
          </a:p>
          <a:p>
            <a:r>
              <a:rPr lang="en-US" dirty="0"/>
              <a:t>G</a:t>
            </a:r>
            <a:r>
              <a:rPr lang="nl-BE" dirty="0" err="1"/>
              <a:t>ebruik</a:t>
            </a:r>
            <a:r>
              <a:rPr lang="nl-BE" dirty="0"/>
              <a:t> hiervoor de package “</a:t>
            </a:r>
            <a:r>
              <a:rPr lang="nl-BE" dirty="0" err="1"/>
              <a:t>listings</a:t>
            </a:r>
            <a:r>
              <a:rPr lang="nl-BE" dirty="0"/>
              <a:t>”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5943B-F0A4-4C7E-AB67-D2F7DFD0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36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2E0C0-43AE-4153-9D69-91A4D3A14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205" y="256732"/>
            <a:ext cx="4906060" cy="63350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2C0DE-FD21-4892-A6F1-13EC24C60CDA}"/>
              </a:ext>
            </a:extLst>
          </p:cNvPr>
          <p:cNvSpPr/>
          <p:nvPr/>
        </p:nvSpPr>
        <p:spPr>
          <a:xfrm>
            <a:off x="369205" y="3963194"/>
            <a:ext cx="51460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\begin{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}[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language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Python,label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listing:python,caption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=Python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example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with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caption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and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label]    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import webbrowser</a:t>
            </a:r>
          </a:p>
          <a:p>
            <a:endParaRPr lang="nl-BE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def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():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= "https://www.youtube.com/watch?v=dQw4w9WgXcQ"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   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webbrowser.open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url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)</a:t>
            </a:r>
          </a:p>
          <a:p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open_youtube_video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()</a:t>
            </a:r>
          </a:p>
          <a:p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\end{</a:t>
            </a:r>
            <a:r>
              <a:rPr lang="nl-BE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lstlisting</a:t>
            </a:r>
            <a:r>
              <a:rPr lang="nl-BE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59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Referenties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1296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AA5B3-07A9-435A-BD11-18DADC00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Bibliografie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F10F5-85B2-4AF8-B049-5AA6C6558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8375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biblatex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nl-BE" dirty="0"/>
              <a:t>\</a:t>
            </a:r>
            <a:r>
              <a:rPr lang="nl-BE" dirty="0" err="1"/>
              <a:t>addbibresource</a:t>
            </a:r>
            <a:r>
              <a:rPr lang="nl-BE" dirty="0"/>
              <a:t>{</a:t>
            </a:r>
            <a:r>
              <a:rPr lang="nl-BE" dirty="0" err="1"/>
              <a:t>references.bib</a:t>
            </a:r>
            <a:r>
              <a:rPr lang="nl-BE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is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vinden</a:t>
            </a:r>
            <a:r>
              <a:rPr lang="en-US" dirty="0"/>
              <a:t> op de website van Overleaf </a:t>
            </a:r>
            <a:r>
              <a:rPr lang="en-US" dirty="0">
                <a:solidFill>
                  <a:srgbClr val="1D4999"/>
                </a:solidFill>
              </a:rPr>
              <a:t>\cite{Overleaf}</a:t>
            </a:r>
            <a:endParaRPr lang="nl-BE" dirty="0">
              <a:solidFill>
                <a:srgbClr val="1D4999"/>
              </a:solidFill>
            </a:endParaRPr>
          </a:p>
          <a:p>
            <a:pPr marL="0" indent="0">
              <a:buNone/>
            </a:pPr>
            <a:r>
              <a:rPr lang="en-US" dirty="0"/>
              <a:t>…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\</a:t>
            </a:r>
            <a:r>
              <a:rPr lang="nl-BE" dirty="0" err="1"/>
              <a:t>printbibliography</a:t>
            </a:r>
            <a:endParaRPr lang="nl-BE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Z</a:t>
            </a:r>
            <a:r>
              <a:rPr lang="nl-BE" dirty="0" err="1"/>
              <a:t>oek</a:t>
            </a:r>
            <a:r>
              <a:rPr lang="nl-BE" dirty="0"/>
              <a:t> online naar voorbeelden</a:t>
            </a:r>
          </a:p>
          <a:p>
            <a:r>
              <a:rPr lang="en-US" dirty="0"/>
              <a:t>G</a:t>
            </a:r>
            <a:r>
              <a:rPr lang="nl-BE" dirty="0" err="1"/>
              <a:t>ebruik</a:t>
            </a:r>
            <a:r>
              <a:rPr lang="nl-BE" dirty="0"/>
              <a:t> </a:t>
            </a:r>
            <a:r>
              <a:rPr lang="nl-BE" dirty="0" err="1"/>
              <a:t>Zotero</a:t>
            </a: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C01F0-E33B-4B0C-8164-2F5159E9E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3881" y="1253331"/>
            <a:ext cx="438043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sz="1800" dirty="0"/>
              <a:t>@online{</a:t>
            </a:r>
            <a:r>
              <a:rPr lang="nl-BE" sz="1800" dirty="0" err="1">
                <a:solidFill>
                  <a:srgbClr val="1D4999"/>
                </a:solidFill>
              </a:rPr>
              <a:t>Overleaf</a:t>
            </a:r>
            <a:r>
              <a:rPr lang="nl-BE" sz="1800" dirty="0"/>
              <a:t>,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title</a:t>
            </a:r>
            <a:r>
              <a:rPr lang="nl-BE" sz="1800" dirty="0"/>
              <a:t> = {</a:t>
            </a:r>
            <a:r>
              <a:rPr lang="nl-BE" sz="1800" dirty="0" err="1"/>
              <a:t>Learn</a:t>
            </a:r>
            <a:r>
              <a:rPr lang="nl-BE" sz="1800" dirty="0"/>
              <a:t> </a:t>
            </a:r>
            <a:r>
              <a:rPr lang="nl-BE" sz="1800" dirty="0" err="1"/>
              <a:t>LaTeX</a:t>
            </a:r>
            <a:r>
              <a:rPr lang="nl-BE" sz="1800" dirty="0"/>
              <a:t>},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author</a:t>
            </a:r>
            <a:r>
              <a:rPr lang="nl-BE" sz="1800" dirty="0"/>
              <a:t> = {</a:t>
            </a:r>
            <a:r>
              <a:rPr lang="nl-BE" sz="1800" dirty="0" err="1"/>
              <a:t>Overleaf</a:t>
            </a:r>
            <a:r>
              <a:rPr lang="nl-BE" sz="1800" dirty="0"/>
              <a:t>},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</a:t>
            </a:r>
            <a:r>
              <a:rPr lang="nl-BE" sz="1800" dirty="0"/>
              <a:t> = {https://www.overleaf.com},   </a:t>
            </a:r>
          </a:p>
          <a:p>
            <a:pPr marL="0" indent="0">
              <a:buNone/>
            </a:pPr>
            <a:r>
              <a:rPr lang="nl-BE" sz="1800" dirty="0"/>
              <a:t>    </a:t>
            </a:r>
            <a:r>
              <a:rPr lang="nl-BE" sz="1800" dirty="0" err="1"/>
              <a:t>urldate</a:t>
            </a:r>
            <a:r>
              <a:rPr lang="nl-BE" sz="1800" dirty="0"/>
              <a:t>      = {2023-09-24}</a:t>
            </a:r>
          </a:p>
          <a:p>
            <a:pPr marL="0" indent="0">
              <a:buNone/>
            </a:pPr>
            <a:r>
              <a:rPr lang="nl-BE" sz="1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87076-D3DC-464A-B11F-6305D9A2C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38</a:t>
            </a:fld>
            <a:endParaRPr lang="nl-BE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5641B7-CFFC-43E4-B486-C64656A56227}"/>
              </a:ext>
            </a:extLst>
          </p:cNvPr>
          <p:cNvSpPr/>
          <p:nvPr/>
        </p:nvSpPr>
        <p:spPr>
          <a:xfrm rot="7591486">
            <a:off x="8982838" y="779052"/>
            <a:ext cx="607194" cy="28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FAE548-3EEF-4B33-8D52-33528170825C}"/>
              </a:ext>
            </a:extLst>
          </p:cNvPr>
          <p:cNvGrpSpPr/>
          <p:nvPr/>
        </p:nvGrpSpPr>
        <p:grpSpPr>
          <a:xfrm>
            <a:off x="6995622" y="3886201"/>
            <a:ext cx="2453178" cy="2741336"/>
            <a:chOff x="8067235" y="3027947"/>
            <a:chExt cx="2453178" cy="274133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D94D6F-D13E-41E4-A332-B6BDE7508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235" y="3027947"/>
              <a:ext cx="2438400" cy="2438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26895B-ABDA-49EA-B9BD-EF91890D7DD9}"/>
                </a:ext>
              </a:extLst>
            </p:cNvPr>
            <p:cNvSpPr txBox="1"/>
            <p:nvPr/>
          </p:nvSpPr>
          <p:spPr>
            <a:xfrm>
              <a:off x="8133347" y="5399951"/>
              <a:ext cx="2387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Overleaf ref. guide</a:t>
              </a:r>
              <a:endParaRPr lang="nl-BE" b="1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1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FD5B-5166-449A-86E3-0EFD4054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Verwijzen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vergelijkingen</a:t>
            </a:r>
            <a:r>
              <a:rPr lang="en-US" dirty="0"/>
              <a:t> of </a:t>
            </a:r>
            <a:r>
              <a:rPr lang="en-US" dirty="0" err="1"/>
              <a:t>figuren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B3F7A-B371-4EBD-98D7-6BBF7881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[</a:t>
            </a:r>
            <a:r>
              <a:rPr lang="en-US" dirty="0" err="1"/>
              <a:t>colorlinks</a:t>
            </a:r>
            <a:r>
              <a:rPr lang="en-US" dirty="0"/>
              <a:t>=true]{</a:t>
            </a:r>
            <a:r>
              <a:rPr lang="en-US" dirty="0" err="1"/>
              <a:t>hyperref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cleveref</a:t>
            </a: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Volgorde</a:t>
            </a:r>
            <a:r>
              <a:rPr lang="en-US" dirty="0"/>
              <a:t> </a:t>
            </a:r>
            <a:r>
              <a:rPr lang="en-US" dirty="0" err="1"/>
              <a:t>belangrijk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\caption{</a:t>
            </a:r>
            <a:r>
              <a:rPr lang="en-US" dirty="0" err="1">
                <a:solidFill>
                  <a:srgbClr val="1D4999"/>
                </a:solidFill>
              </a:rPr>
              <a:t>Tekst</a:t>
            </a:r>
            <a:r>
              <a:rPr lang="en-US" dirty="0">
                <a:solidFill>
                  <a:srgbClr val="1D4999"/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\label{</a:t>
            </a:r>
            <a:r>
              <a:rPr lang="en-US" dirty="0" err="1">
                <a:solidFill>
                  <a:srgbClr val="1D4999"/>
                </a:solidFill>
              </a:rPr>
              <a:t>eq:pythagoras</a:t>
            </a:r>
            <a:r>
              <a:rPr lang="en-US" dirty="0">
                <a:solidFill>
                  <a:srgbClr val="1D4999"/>
                </a:solidFill>
              </a:rPr>
              <a:t>}</a:t>
            </a:r>
            <a:br>
              <a:rPr lang="en-US" dirty="0">
                <a:solidFill>
                  <a:srgbClr val="1D4999"/>
                </a:solidFill>
              </a:rPr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Gebruik</a:t>
            </a:r>
            <a:r>
              <a:rPr lang="en-US" dirty="0">
                <a:sym typeface="Wingdings" panose="05000000000000000000" pitchFamily="2" charset="2"/>
              </a:rPr>
              <a:t> eq/fig/sec/</a:t>
            </a:r>
            <a:r>
              <a:rPr lang="en-US" dirty="0" err="1">
                <a:sym typeface="Wingdings" panose="05000000000000000000" pitchFamily="2" charset="2"/>
              </a:rPr>
              <a:t>lst</a:t>
            </a:r>
            <a:r>
              <a:rPr lang="en-US" dirty="0">
                <a:sym typeface="Wingdings" panose="05000000000000000000" pitchFamily="2" charset="2"/>
              </a:rPr>
              <a:t>/...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 labels </a:t>
            </a:r>
            <a:r>
              <a:rPr lang="en-US" dirty="0" err="1">
                <a:sym typeface="Wingdings" panose="05000000000000000000" pitchFamily="2" charset="2"/>
              </a:rPr>
              <a:t>onderscheiden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1D4999"/>
                </a:solidFill>
              </a:rPr>
              <a:t>\</a:t>
            </a:r>
            <a:r>
              <a:rPr lang="en-US" dirty="0" err="1">
                <a:solidFill>
                  <a:srgbClr val="1D4999"/>
                </a:solidFill>
              </a:rPr>
              <a:t>cref</a:t>
            </a:r>
            <a:r>
              <a:rPr lang="en-US" dirty="0">
                <a:solidFill>
                  <a:srgbClr val="1D4999"/>
                </a:solidFill>
              </a:rPr>
              <a:t>{</a:t>
            </a:r>
            <a:r>
              <a:rPr lang="en-US" dirty="0" err="1">
                <a:solidFill>
                  <a:srgbClr val="1D4999"/>
                </a:solidFill>
              </a:rPr>
              <a:t>eq:pythagoras</a:t>
            </a:r>
            <a:r>
              <a:rPr lang="en-US" dirty="0">
                <a:solidFill>
                  <a:srgbClr val="1D4999"/>
                </a:solidFill>
              </a:rPr>
              <a:t>}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Herkent</a:t>
            </a:r>
            <a:r>
              <a:rPr lang="en-US" dirty="0">
                <a:sym typeface="Wingdings" panose="05000000000000000000" pitchFamily="2" charset="2"/>
              </a:rPr>
              <a:t> type </a:t>
            </a:r>
            <a:r>
              <a:rPr lang="en-US" dirty="0" err="1">
                <a:sym typeface="Wingdings" panose="05000000000000000000" pitchFamily="2" charset="2"/>
              </a:rPr>
              <a:t>referentie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volgens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plaats</a:t>
            </a:r>
            <a:r>
              <a:rPr lang="en-US" dirty="0">
                <a:sym typeface="Wingdings" panose="05000000000000000000" pitchFamily="2" charset="2"/>
              </a:rPr>
              <a:t> label</a:t>
            </a:r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7BAB7-2381-458E-A847-F27D24287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4905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D35C-1391-4BC6-BA40-FAB9194B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Inleiding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75F10-537B-4A45-913A-B4E71BCE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71A16-68BD-4AFE-B3F9-7484DAC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99122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B9CE6-5CFD-4BD7-9056-2D4206413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678" y="261494"/>
            <a:ext cx="4915586" cy="6325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6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volgende</a:t>
            </a:r>
            <a:r>
              <a:rPr lang="en-US" dirty="0"/>
              <a:t>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</a:t>
            </a:r>
            <a:r>
              <a:rPr lang="en-US" dirty="0" err="1"/>
              <a:t>biblatex</a:t>
            </a:r>
            <a:r>
              <a:rPr lang="en-US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[</a:t>
            </a:r>
            <a:r>
              <a:rPr lang="en-US" dirty="0" err="1"/>
              <a:t>colorlinks</a:t>
            </a:r>
            <a:r>
              <a:rPr lang="en-US" dirty="0"/>
              <a:t>=true]{ </a:t>
            </a:r>
            <a:r>
              <a:rPr lang="en-US" dirty="0" err="1"/>
              <a:t>hyperref</a:t>
            </a:r>
            <a:r>
              <a:rPr lang="en-US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\</a:t>
            </a:r>
            <a:r>
              <a:rPr lang="en-US" dirty="0" err="1"/>
              <a:t>usepackage</a:t>
            </a:r>
            <a:r>
              <a:rPr lang="en-US" dirty="0"/>
              <a:t>{ </a:t>
            </a:r>
            <a:r>
              <a:rPr lang="en-US" dirty="0" err="1"/>
              <a:t>cleveref</a:t>
            </a:r>
            <a:r>
              <a:rPr lang="en-US" dirty="0"/>
              <a:t>}</a:t>
            </a:r>
          </a:p>
          <a:p>
            <a:r>
              <a:rPr lang="en-US" dirty="0"/>
              <a:t>2) </a:t>
            </a:r>
            <a:r>
              <a:rPr lang="en-US" dirty="0" err="1"/>
              <a:t>Plaats</a:t>
            </a:r>
            <a:r>
              <a:rPr lang="en-US" dirty="0"/>
              <a:t> \</a:t>
            </a:r>
            <a:r>
              <a:rPr lang="en-US" dirty="0" err="1"/>
              <a:t>addbibresource</a:t>
            </a:r>
            <a:r>
              <a:rPr lang="en-US" dirty="0"/>
              <a:t>{</a:t>
            </a:r>
            <a:r>
              <a:rPr lang="en-US" dirty="0" err="1"/>
              <a:t>references.bib</a:t>
            </a:r>
            <a:r>
              <a:rPr lang="en-US" dirty="0"/>
              <a:t>} </a:t>
            </a:r>
            <a:r>
              <a:rPr lang="en-US" dirty="0" err="1"/>
              <a:t>aan</a:t>
            </a:r>
            <a:r>
              <a:rPr lang="en-US" dirty="0"/>
              <a:t> je preamble</a:t>
            </a:r>
          </a:p>
          <a:p>
            <a:r>
              <a:rPr lang="en-US" dirty="0"/>
              <a:t>3) </a:t>
            </a:r>
            <a:r>
              <a:rPr lang="en-US" dirty="0" err="1"/>
              <a:t>Plaats</a:t>
            </a:r>
            <a:r>
              <a:rPr lang="en-US" dirty="0"/>
              <a:t> \</a:t>
            </a:r>
            <a:r>
              <a:rPr lang="en-US" dirty="0" err="1"/>
              <a:t>printbibliography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\end{document}</a:t>
            </a:r>
          </a:p>
          <a:p>
            <a:r>
              <a:rPr lang="en-US" dirty="0" err="1"/>
              <a:t>Refereer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je </a:t>
            </a:r>
            <a:r>
              <a:rPr lang="en-US" dirty="0" err="1"/>
              <a:t>figuren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tabellen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563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8F272-826E-4AA4-9B73-825719788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Delen</a:t>
            </a:r>
            <a:r>
              <a:rPr lang="en-US" dirty="0"/>
              <a:t> van </a:t>
            </a:r>
            <a:r>
              <a:rPr lang="en-US" dirty="0" err="1"/>
              <a:t>Projecten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72BCC-C059-499A-AC9D-D42A4C48F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94791-B136-4D65-878B-BA98B999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1939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dirty="0" err="1"/>
              <a:t>Importeren</a:t>
            </a:r>
            <a:r>
              <a:rPr lang="en-US" dirty="0"/>
              <a:t>/</a:t>
            </a:r>
            <a:r>
              <a:rPr lang="en-US" dirty="0" err="1"/>
              <a:t>Exporteren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Menu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Source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42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EA7BA-17BF-40BF-9DCE-4D33236E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271" y="1438682"/>
            <a:ext cx="3572374" cy="1810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51B38-1143-4A29-A331-1085EE270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23" y="2326036"/>
            <a:ext cx="303889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0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8BD7-A623-41C7-9E41-0871C75BE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dirty="0" err="1"/>
              <a:t>Importeren</a:t>
            </a:r>
            <a:r>
              <a:rPr lang="en-US" dirty="0"/>
              <a:t>/</a:t>
            </a:r>
            <a:r>
              <a:rPr lang="en-US" dirty="0" err="1"/>
              <a:t>Exporteren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21B8B-2C5B-4701-BA52-968D7736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Menu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Download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Source</a:t>
            </a:r>
            <a:endParaRPr lang="nl-BE" dirty="0">
              <a:sym typeface="Wingdings" panose="05000000000000000000" pitchFamily="2" charset="2"/>
            </a:endParaRPr>
          </a:p>
          <a:p>
            <a:r>
              <a:rPr lang="en-US" dirty="0"/>
              <a:t>Overleaf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New Project</a:t>
            </a:r>
            <a:endParaRPr lang="nl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Upload Project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Upload .zip</a:t>
            </a:r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</a:t>
            </a:r>
            <a:r>
              <a:rPr lang="nl-BE" dirty="0" err="1">
                <a:sym typeface="Wingdings" panose="05000000000000000000" pitchFamily="2" charset="2"/>
              </a:rPr>
              <a:t>Choose</a:t>
            </a:r>
            <a:r>
              <a:rPr lang="nl-BE" dirty="0">
                <a:sym typeface="Wingdings" panose="05000000000000000000" pitchFamily="2" charset="2"/>
              </a:rPr>
              <a:t> name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DD4FA-93E0-46B4-9061-B658B825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43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C3B0AF-F7EE-4ECE-8FA6-40B588399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4962787" y="1341810"/>
            <a:ext cx="2676899" cy="3170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E5541-3A26-4C36-8938-4E10436F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827" y="3002497"/>
            <a:ext cx="2657846" cy="3677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7E752-F3C4-4D51-BC86-3F07887BD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41" y="1341810"/>
            <a:ext cx="4010828" cy="29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927E83-3F31-4D37-BE37-A5907157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923" y="1332466"/>
            <a:ext cx="3591426" cy="1714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569510-9C32-4865-A211-7F173BFCB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Samenwerken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project</a:t>
            </a:r>
            <a:endParaRPr lang="nl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5E20-3257-4E52-9026-B6DFC2E4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35855" cy="4421171"/>
          </a:xfrm>
        </p:spPr>
        <p:txBody>
          <a:bodyPr/>
          <a:lstStyle/>
          <a:p>
            <a:r>
              <a:rPr lang="en-US" dirty="0"/>
              <a:t>Project</a:t>
            </a:r>
            <a:endParaRPr lang="nl-BE" dirty="0"/>
          </a:p>
          <a:p>
            <a:pPr marL="0" indent="0">
              <a:buNone/>
            </a:pPr>
            <a:r>
              <a:rPr lang="nl-BE" dirty="0">
                <a:sym typeface="Wingdings" panose="05000000000000000000" pitchFamily="2" charset="2"/>
              </a:rPr>
              <a:t>	 Share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Type email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View Project</a:t>
            </a:r>
          </a:p>
          <a:p>
            <a:r>
              <a:rPr lang="en-US" dirty="0" err="1">
                <a:sym typeface="Wingdings" panose="05000000000000000000" pitchFamily="2" charset="2"/>
              </a:rPr>
              <a:t>Simultaan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werken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aan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document</a:t>
            </a:r>
          </a:p>
          <a:p>
            <a:r>
              <a:rPr lang="en-US" dirty="0">
                <a:sym typeface="Wingdings" panose="05000000000000000000" pitchFamily="2" charset="2"/>
              </a:rPr>
              <a:t>Review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track changes</a:t>
            </a:r>
          </a:p>
          <a:p>
            <a:r>
              <a:rPr lang="en-US" dirty="0">
                <a:sym typeface="Wingdings" panose="05000000000000000000" pitchFamily="2" charset="2"/>
              </a:rPr>
              <a:t>History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verschillende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versies</a:t>
            </a:r>
            <a:endParaRPr lang="nl-BE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5CBF1-761F-4434-AED6-AF4EC401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44</a:t>
            </a:fld>
            <a:endParaRPr lang="nl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2C6A2B-19C1-4B55-BD81-DE581570D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01" y="1400440"/>
            <a:ext cx="4386846" cy="2997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20EF23-5568-4A9B-BCBC-4DFF8F8702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83"/>
          <a:stretch/>
        </p:blipFill>
        <p:spPr>
          <a:xfrm>
            <a:off x="6096000" y="3646562"/>
            <a:ext cx="3535262" cy="311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2D82-670C-4019-87E5-A0582BF47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Oefening</a:t>
            </a:r>
            <a:r>
              <a:rPr lang="en-US" dirty="0"/>
              <a:t> 7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B4FC3-EF55-4420-90C7-0B4F45CED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en-US" dirty="0"/>
              <a:t>Download de </a:t>
            </a:r>
            <a:r>
              <a:rPr lang="en-US" dirty="0" err="1"/>
              <a:t>oefening</a:t>
            </a:r>
            <a:r>
              <a:rPr lang="en-US" dirty="0"/>
              <a:t> van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zip</a:t>
            </a:r>
          </a:p>
          <a:p>
            <a:pPr marL="800100" lvl="1" indent="-342900">
              <a:buAutoNum type="arabicParenR"/>
            </a:pPr>
            <a:r>
              <a:rPr lang="en-US" dirty="0"/>
              <a:t>Code</a:t>
            </a:r>
          </a:p>
          <a:p>
            <a:pPr marL="800100" lvl="1" indent="-342900">
              <a:buAutoNum type="arabicParenR"/>
            </a:pPr>
            <a:r>
              <a:rPr lang="en-US" dirty="0"/>
              <a:t>Download Zip</a:t>
            </a:r>
          </a:p>
          <a:p>
            <a:pPr marL="342900" indent="-342900">
              <a:buAutoNum type="arabicParenR"/>
            </a:pPr>
            <a:r>
              <a:rPr lang="en-US" dirty="0" err="1"/>
              <a:t>Inladen</a:t>
            </a:r>
            <a:r>
              <a:rPr lang="en-US" dirty="0"/>
              <a:t> in overleaf</a:t>
            </a:r>
          </a:p>
          <a:p>
            <a:pPr marL="800100" lvl="1" indent="-342900">
              <a:buAutoNum type="arabicParenR"/>
            </a:pPr>
            <a:r>
              <a:rPr lang="en-US" dirty="0"/>
              <a:t>New project</a:t>
            </a:r>
          </a:p>
          <a:p>
            <a:pPr marL="800100" lvl="1" indent="-342900">
              <a:buAutoNum type="arabicParenR"/>
            </a:pPr>
            <a:r>
              <a:rPr lang="en-US" dirty="0"/>
              <a:t>Upload project</a:t>
            </a:r>
          </a:p>
          <a:p>
            <a:pPr marL="800100" lvl="1" indent="-342900">
              <a:buAutoNum type="arabicParenR"/>
            </a:pPr>
            <a:r>
              <a:rPr lang="en-US" dirty="0"/>
              <a:t>Upload zip</a:t>
            </a:r>
          </a:p>
          <a:p>
            <a:pPr marL="342900" indent="-342900">
              <a:buAutoNum type="arabicParenR"/>
            </a:pPr>
            <a:r>
              <a:rPr lang="en-US" dirty="0" err="1"/>
              <a:t>Deel</a:t>
            </a:r>
            <a:r>
              <a:rPr lang="en-US" dirty="0"/>
              <a:t> je project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buur</a:t>
            </a:r>
            <a:endParaRPr lang="en-US" dirty="0"/>
          </a:p>
          <a:p>
            <a:pPr marL="800100" lvl="1" indent="-342900">
              <a:buAutoNum type="arabicParenR"/>
            </a:pPr>
            <a:r>
              <a:rPr lang="en-US" dirty="0"/>
              <a:t>Share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F3359-F0FD-495D-AD6E-EE02602D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45</a:t>
            </a:fld>
            <a:endParaRPr lang="nl-BE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2028B8-9734-4AC5-AEA5-F8D5A4F552D7}"/>
              </a:ext>
            </a:extLst>
          </p:cNvPr>
          <p:cNvGrpSpPr/>
          <p:nvPr/>
        </p:nvGrpSpPr>
        <p:grpSpPr>
          <a:xfrm>
            <a:off x="7419977" y="1873557"/>
            <a:ext cx="2823410" cy="3110886"/>
            <a:chOff x="7774005" y="2017295"/>
            <a:chExt cx="2823410" cy="31108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96E852-6279-4833-B9DF-2DDCA4AE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4005" y="2017295"/>
              <a:ext cx="2823410" cy="282341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EF4FB1-2D23-4827-978A-698717FA348D}"/>
                </a:ext>
              </a:extLst>
            </p:cNvPr>
            <p:cNvSpPr txBox="1"/>
            <p:nvPr/>
          </p:nvSpPr>
          <p:spPr>
            <a:xfrm>
              <a:off x="7774005" y="4789627"/>
              <a:ext cx="2743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Download zip op </a:t>
              </a:r>
              <a:r>
                <a:rPr lang="en-US" sz="1600" dirty="0" err="1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github</a:t>
              </a:r>
              <a:r>
                <a:rPr lang="en-US" sz="1600" dirty="0">
                  <a:solidFill>
                    <a:srgbClr val="1D4999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  <a:endParaRPr lang="nl-BE" sz="1600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4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verslagen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de </a:t>
            </a:r>
            <a:r>
              <a:rPr lang="en-US" dirty="0" err="1"/>
              <a:t>richtlijnen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Veel</a:t>
            </a:r>
            <a:r>
              <a:rPr lang="en-US" dirty="0"/>
              <a:t> packages </a:t>
            </a:r>
            <a:r>
              <a:rPr lang="en-US" dirty="0" err="1"/>
              <a:t>zijn</a:t>
            </a:r>
            <a:r>
              <a:rPr lang="en-US" dirty="0"/>
              <a:t> al </a:t>
            </a:r>
            <a:r>
              <a:rPr lang="en-US" dirty="0" err="1"/>
              <a:t>voorgeladen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Indien</a:t>
            </a:r>
            <a:r>
              <a:rPr lang="en-US" dirty="0"/>
              <a:t> </a:t>
            </a:r>
            <a:r>
              <a:rPr lang="en-US" dirty="0" err="1"/>
              <a:t>problemen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allyson.robert@uhasselt.be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46</a:t>
            </a:fld>
            <a:endParaRPr lang="nl-B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388F60-2AD8-48C4-B3D7-84862BF98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50" y="1327823"/>
            <a:ext cx="4056450" cy="40564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BFC5-FACF-4428-8941-E54565C1AF25}"/>
              </a:ext>
            </a:extLst>
          </p:cNvPr>
          <p:cNvSpPr txBox="1"/>
          <p:nvPr/>
        </p:nvSpPr>
        <p:spPr>
          <a:xfrm>
            <a:off x="6763950" y="5014941"/>
            <a:ext cx="405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Template </a:t>
            </a:r>
            <a:r>
              <a:rPr lang="en-US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Fysica</a:t>
            </a:r>
            <a:r>
              <a:rPr lang="en-US" dirty="0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solidFill>
                  <a:srgbClr val="1D499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verslagen</a:t>
            </a:r>
            <a:endParaRPr lang="nl-BE" dirty="0">
              <a:solidFill>
                <a:srgbClr val="1D499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0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Tips - 1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Begin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verkregen</a:t>
            </a:r>
            <a:r>
              <a:rPr lang="en-US" dirty="0"/>
              <a:t> template/preamble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</a:t>
            </a:r>
            <a:r>
              <a:rPr lang="en-US" dirty="0" err="1"/>
              <a:t>projecten</a:t>
            </a:r>
            <a:r>
              <a:rPr lang="en-US" dirty="0"/>
              <a:t> </a:t>
            </a:r>
            <a:r>
              <a:rPr lang="en-US" dirty="0" err="1"/>
              <a:t>errorvrij</a:t>
            </a:r>
            <a:r>
              <a:rPr lang="en-US" dirty="0"/>
              <a:t> </a:t>
            </a:r>
            <a:r>
              <a:rPr lang="en-US" dirty="0" err="1"/>
              <a:t>blijven</a:t>
            </a:r>
            <a:endParaRPr lang="en-US" dirty="0"/>
          </a:p>
          <a:p>
            <a:pPr marL="285750" indent="-285750"/>
            <a:r>
              <a:rPr lang="en-US" dirty="0" err="1"/>
              <a:t>Blauwe</a:t>
            </a:r>
            <a:r>
              <a:rPr lang="en-US" dirty="0"/>
              <a:t> under/overfull \</a:t>
            </a:r>
            <a:r>
              <a:rPr lang="en-US" dirty="0" err="1"/>
              <a:t>hbox</a:t>
            </a:r>
            <a:r>
              <a:rPr lang="en-US" dirty="0"/>
              <a:t> errors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zelden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problem</a:t>
            </a:r>
          </a:p>
          <a:p>
            <a:pPr marL="285750" indent="-285750"/>
            <a:r>
              <a:rPr lang="en-US" dirty="0"/>
              <a:t>Undefined control sequence error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vaak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ontbrekende</a:t>
            </a:r>
            <a:r>
              <a:rPr lang="en-US" dirty="0">
                <a:sym typeface="Wingdings" panose="05000000000000000000" pitchFamily="2" charset="2"/>
              </a:rPr>
              <a:t> package</a:t>
            </a:r>
            <a:endParaRPr lang="en-US" dirty="0"/>
          </a:p>
          <a:p>
            <a:pPr marL="285750" indent="-285750"/>
            <a:r>
              <a:rPr lang="en-US" dirty="0" err="1"/>
              <a:t>Witregels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betekenis</a:t>
            </a:r>
            <a:endParaRPr lang="en-US" dirty="0"/>
          </a:p>
          <a:p>
            <a:pPr marL="742950" lvl="1" indent="-285750"/>
            <a:r>
              <a:rPr lang="en-US" dirty="0"/>
              <a:t>Twee </a:t>
            </a:r>
            <a:r>
              <a:rPr lang="en-US" dirty="0" err="1"/>
              <a:t>witregels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nieuw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paragraaf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/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lege</a:t>
            </a:r>
            <a:r>
              <a:rPr lang="en-US" dirty="0"/>
              <a:t> </a:t>
            </a:r>
            <a:r>
              <a:rPr lang="en-US" dirty="0" err="1"/>
              <a:t>witregels</a:t>
            </a:r>
            <a:r>
              <a:rPr lang="en-US" dirty="0"/>
              <a:t> in align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83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F704A-9A6A-4B3F-B65C-6EA17B288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Parting Tips - 2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203A0-8706-43EC-8E76-BC0957343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 </a:t>
            </a:r>
            <a:r>
              <a:rPr lang="en-US" dirty="0" err="1"/>
              <a:t>elke</a:t>
            </a:r>
            <a:r>
              <a:rPr lang="en-US" dirty="0"/>
              <a:t> zin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Copy paste </a:t>
            </a:r>
            <a:r>
              <a:rPr lang="en-US" dirty="0" err="1">
                <a:sym typeface="Wingdings" panose="05000000000000000000" pitchFamily="2" charset="2"/>
              </a:rPr>
              <a:t>niet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zomaar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iets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Let op de </a:t>
            </a:r>
            <a:r>
              <a:rPr lang="en-US" dirty="0" err="1">
                <a:sym typeface="Wingdings" panose="05000000000000000000" pitchFamily="2" charset="2"/>
              </a:rPr>
              <a:t>structuur</a:t>
            </a:r>
            <a:r>
              <a:rPr lang="en-US" dirty="0">
                <a:sym typeface="Wingdings" panose="05000000000000000000" pitchFamily="2" charset="2"/>
              </a:rPr>
              <a:t> van je project, </a:t>
            </a:r>
            <a:r>
              <a:rPr lang="en-US" dirty="0" err="1">
                <a:sym typeface="Wingdings" panose="05000000000000000000" pitchFamily="2" charset="2"/>
              </a:rPr>
              <a:t>gebruik</a:t>
            </a:r>
            <a:r>
              <a:rPr lang="en-US" dirty="0">
                <a:sym typeface="Wingdings" panose="05000000000000000000" pitchFamily="2" charset="2"/>
              </a:rPr>
              <a:t> folders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subfolders</a:t>
            </a:r>
          </a:p>
          <a:p>
            <a:pPr marL="742950" lvl="1" indent="-285750"/>
            <a:r>
              <a:rPr lang="en-US" dirty="0" err="1">
                <a:sym typeface="Wingdings" panose="05000000000000000000" pitchFamily="2" charset="2"/>
              </a:rPr>
              <a:t>Organiseer</a:t>
            </a:r>
            <a:r>
              <a:rPr lang="en-US" dirty="0">
                <a:sym typeface="Wingdings" panose="05000000000000000000" pitchFamily="2" charset="2"/>
              </a:rPr>
              <a:t> images/chapters/…</a:t>
            </a:r>
          </a:p>
          <a:p>
            <a:pPr marL="742950" lvl="1" indent="-285750"/>
            <a:r>
              <a:rPr lang="en-US" dirty="0" err="1">
                <a:sym typeface="Wingdings" panose="05000000000000000000" pitchFamily="2" charset="2"/>
              </a:rPr>
              <a:t>Plaats</a:t>
            </a:r>
            <a:r>
              <a:rPr lang="en-US" dirty="0">
                <a:sym typeface="Wingdings" panose="05000000000000000000" pitchFamily="2" charset="2"/>
              </a:rPr>
              <a:t> de </a:t>
            </a:r>
            <a:r>
              <a:rPr lang="en-US" dirty="0" err="1">
                <a:sym typeface="Wingdings" panose="05000000000000000000" pitchFamily="2" charset="2"/>
              </a:rPr>
              <a:t>geladen</a:t>
            </a:r>
            <a:r>
              <a:rPr lang="en-US" dirty="0">
                <a:sym typeface="Wingdings" panose="05000000000000000000" pitchFamily="2" charset="2"/>
              </a:rPr>
              <a:t> packages </a:t>
            </a:r>
            <a:r>
              <a:rPr lang="en-US" dirty="0" err="1">
                <a:sym typeface="Wingdings" panose="05000000000000000000" pitchFamily="2" charset="2"/>
              </a:rPr>
              <a:t>e.d.m</a:t>
            </a:r>
            <a:r>
              <a:rPr lang="en-US" dirty="0">
                <a:sym typeface="Wingdings" panose="05000000000000000000" pitchFamily="2" charset="2"/>
              </a:rPr>
              <a:t>. in </a:t>
            </a:r>
            <a:r>
              <a:rPr lang="en-US" dirty="0" err="1">
                <a:sym typeface="Wingdings" panose="05000000000000000000" pitchFamily="2" charset="2"/>
              </a:rPr>
              <a:t>een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preamble.tex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bestand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 </a:t>
            </a:r>
            <a:r>
              <a:rPr lang="en-US" dirty="0" err="1">
                <a:sym typeface="Wingdings" panose="05000000000000000000" pitchFamily="2" charset="2"/>
              </a:rPr>
              <a:t>Inladen</a:t>
            </a:r>
            <a:r>
              <a:rPr lang="en-US" dirty="0">
                <a:sym typeface="Wingdings" panose="05000000000000000000" pitchFamily="2" charset="2"/>
              </a:rPr>
              <a:t> in </a:t>
            </a:r>
            <a:r>
              <a:rPr lang="en-US" dirty="0" err="1">
                <a:sym typeface="Wingdings" panose="05000000000000000000" pitchFamily="2" charset="2"/>
              </a:rPr>
              <a:t>main.tex</a:t>
            </a:r>
            <a:r>
              <a:rPr lang="en-US" dirty="0">
                <a:sym typeface="Wingdings" panose="05000000000000000000" pitchFamily="2" charset="2"/>
              </a:rPr>
              <a:t> met \input{preamble}</a:t>
            </a: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007C9-2DBC-4E04-88D1-38E22461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844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BD8B-9071-4488-A031-E990DED00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542" y="5437261"/>
            <a:ext cx="3922588" cy="1303658"/>
          </a:xfrm>
        </p:spPr>
        <p:txBody>
          <a:bodyPr/>
          <a:lstStyle/>
          <a:p>
            <a:r>
              <a:rPr lang="en-US" dirty="0">
                <a:solidFill>
                  <a:srgbClr val="1D4999"/>
                </a:solidFill>
              </a:rPr>
              <a:t>THE END</a:t>
            </a:r>
            <a:endParaRPr lang="nl-BE" dirty="0">
              <a:solidFill>
                <a:srgbClr val="1D499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7C6D0-884F-4091-A89D-CC040CDD44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AF67-CB83-4725-8C56-1DACC2F54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pPr/>
              <a:t>49</a:t>
            </a:fld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ABBE8-609D-4F27-A94D-436E1DAD0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440" y="2342919"/>
            <a:ext cx="7504204" cy="34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5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LaTeX?</a:t>
            </a:r>
            <a:endParaRPr lang="nl-BE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B7B906-933C-4645-AB5F-EA1DD9CB2A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06" y="995363"/>
            <a:ext cx="592505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511858" cy="41797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You See Is What You Meant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Inhoud</a:t>
            </a:r>
            <a:r>
              <a:rPr lang="en-US" dirty="0"/>
              <a:t>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eerst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Opmaak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komt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laatst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De </a:t>
            </a:r>
            <a:r>
              <a:rPr lang="en-US" dirty="0" err="1">
                <a:sym typeface="Wingdings" panose="05000000000000000000" pitchFamily="2" charset="2"/>
              </a:rPr>
              <a:t>opmaak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dirty="0" err="1">
                <a:sym typeface="Wingdings" panose="05000000000000000000" pitchFamily="2" charset="2"/>
              </a:rPr>
              <a:t>gemakkelijk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wijzigingen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Eenvoudiger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voor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formules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Produceert</a:t>
            </a:r>
            <a:r>
              <a:rPr lang="en-US" dirty="0"/>
              <a:t> PDF </a:t>
            </a:r>
            <a:r>
              <a:rPr lang="en-US" dirty="0">
                <a:sym typeface="Wingdings" panose="05000000000000000000" pitchFamily="2" charset="2"/>
              </a:rPr>
              <a:t> ”</a:t>
            </a:r>
            <a:r>
              <a:rPr lang="en-US" dirty="0" err="1">
                <a:sym typeface="Wingdings" panose="05000000000000000000" pitchFamily="2" charset="2"/>
              </a:rPr>
              <a:t>Ve</a:t>
            </a:r>
            <a:r>
              <a:rPr lang="en-US" dirty="0" err="1"/>
              <a:t>ilig</a:t>
            </a:r>
            <a:r>
              <a:rPr lang="en-US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Standaardinstellingen</a:t>
            </a:r>
            <a:r>
              <a:rPr lang="en-US" dirty="0"/>
              <a:t> </a:t>
            </a:r>
            <a:r>
              <a:rPr lang="en-US" dirty="0" err="1"/>
              <a:t>leiden</a:t>
            </a:r>
            <a:r>
              <a:rPr lang="en-US" dirty="0"/>
              <a:t> tot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professioneel</a:t>
            </a:r>
            <a:r>
              <a:rPr lang="en-US" dirty="0"/>
              <a:t> </a:t>
            </a:r>
            <a:r>
              <a:rPr lang="en-US" dirty="0" err="1"/>
              <a:t>uitziend</a:t>
            </a:r>
            <a:r>
              <a:rPr lang="en-US" dirty="0"/>
              <a:t>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herhaalbaar</a:t>
            </a:r>
            <a:r>
              <a:rPr lang="en-US" dirty="0"/>
              <a:t> </a:t>
            </a:r>
            <a:r>
              <a:rPr lang="en-US" dirty="0" err="1"/>
              <a:t>instelbaar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in Academia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Moeilijk</a:t>
            </a:r>
            <a:r>
              <a:rPr lang="en-US" dirty="0"/>
              <a:t>? Nee </a:t>
            </a:r>
            <a:r>
              <a:rPr lang="en-US" dirty="0">
                <a:sym typeface="Wingdings" panose="05000000000000000000" pitchFamily="2" charset="2"/>
              </a:rPr>
              <a:t> Overleaf to the rescue</a:t>
            </a:r>
            <a:endParaRPr lang="nl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5A51E-DEDF-4F5B-A557-391ABAC20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344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EAEBF-2FEC-4A1D-B48D-0CAA2424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152995" cy="1600200"/>
          </a:xfrm>
        </p:spPr>
        <p:txBody>
          <a:bodyPr/>
          <a:lstStyle/>
          <a:p>
            <a:r>
              <a:rPr lang="en-US" dirty="0"/>
              <a:t>Overleaf: </a:t>
            </a:r>
            <a:br>
              <a:rPr lang="en-US" dirty="0"/>
            </a:b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Installatie</a:t>
            </a:r>
            <a:r>
              <a:rPr lang="en-US" dirty="0"/>
              <a:t> </a:t>
            </a:r>
            <a:r>
              <a:rPr lang="en-US" dirty="0" err="1"/>
              <a:t>Nodig</a:t>
            </a:r>
            <a:endParaRPr lang="nl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1A0E9-95BE-4F6A-8CD9-045CD8597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297579" cy="3811588"/>
          </a:xfrm>
        </p:spPr>
        <p:txBody>
          <a:bodyPr/>
          <a:lstStyle/>
          <a:p>
            <a:r>
              <a:rPr lang="en-US" dirty="0">
                <a:hlinkClick r:id="rId3"/>
              </a:rPr>
              <a:t>www.overleaf.com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UHasselt students </a:t>
            </a:r>
            <a:r>
              <a:rPr lang="en-US" dirty="0" err="1"/>
              <a:t>hebben</a:t>
            </a:r>
            <a:r>
              <a:rPr lang="en-US" dirty="0"/>
              <a:t> gratis </a:t>
            </a:r>
            <a:r>
              <a:rPr lang="en-US" dirty="0" err="1"/>
              <a:t>een</a:t>
            </a:r>
            <a:r>
              <a:rPr lang="en-US" dirty="0"/>
              <a:t> premium membership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Online </a:t>
            </a:r>
            <a:r>
              <a:rPr lang="en-US" dirty="0" err="1"/>
              <a:t>toegang</a:t>
            </a:r>
            <a:r>
              <a:rPr lang="en-US" dirty="0"/>
              <a:t> tot </a:t>
            </a:r>
            <a:r>
              <a:rPr lang="en-US" dirty="0" err="1"/>
              <a:t>projecten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Ontzettend</a:t>
            </a:r>
            <a:r>
              <a:rPr lang="en-US" dirty="0"/>
              <a:t>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documentatie</a:t>
            </a:r>
            <a:r>
              <a:rPr lang="en-US" dirty="0"/>
              <a:t> </a:t>
            </a:r>
            <a:r>
              <a:rPr lang="en-US" dirty="0" err="1"/>
              <a:t>beschikbaar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Samenwerken</a:t>
            </a:r>
            <a:r>
              <a:rPr lang="en-US" dirty="0"/>
              <a:t> is </a:t>
            </a:r>
            <a:r>
              <a:rPr lang="en-US" dirty="0" err="1"/>
              <a:t>mogelijk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 premium: track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6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67" y="2427006"/>
            <a:ext cx="7855416" cy="40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2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7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71" r="1" b="92436"/>
          <a:stretch/>
        </p:blipFill>
        <p:spPr>
          <a:xfrm>
            <a:off x="654519" y="693019"/>
            <a:ext cx="10789604" cy="41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8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8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88" r="88905"/>
          <a:stretch/>
        </p:blipFill>
        <p:spPr>
          <a:xfrm>
            <a:off x="747877" y="1097279"/>
            <a:ext cx="1186779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44021" y="1908887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13613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EFE-E4F8-4EBF-ADCD-CA1B5E03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FD1C9-F690-410F-9847-CFC4A8A42ACE}" type="slidenum">
              <a:rPr lang="nl-BE" smtClean="0"/>
              <a:t>9</a:t>
            </a:fld>
            <a:endParaRPr lang="nl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02560-F2CA-491E-8094-F0D1C54ED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877" y="693019"/>
            <a:ext cx="10696246" cy="547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86E7E-D14F-4B6B-B3DF-C63BFF74FB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56" t="7388" r="47601"/>
          <a:stretch/>
        </p:blipFill>
        <p:spPr>
          <a:xfrm>
            <a:off x="1973179" y="1097279"/>
            <a:ext cx="4379495" cy="506770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D86A1E8-DAC4-434F-92A6-FA4932ED9CE2}"/>
              </a:ext>
            </a:extLst>
          </p:cNvPr>
          <p:cNvSpPr/>
          <p:nvPr/>
        </p:nvSpPr>
        <p:spPr>
          <a:xfrm rot="19651000">
            <a:off x="1956330" y="6198300"/>
            <a:ext cx="866899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45821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aTeX_Filii.potx" id="{D898758A-4D98-4B2B-A6C2-67170F9FCED4}" vid="{A2C38F83-6DB6-4CA3-BA1F-AAC6D77EC8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11061</TotalTime>
  <Words>1960</Words>
  <Application>Microsoft Office PowerPoint</Application>
  <PresentationFormat>Widescreen</PresentationFormat>
  <Paragraphs>449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CMU Typewriter Text</vt:lpstr>
      <vt:lpstr>Open Sans</vt:lpstr>
      <vt:lpstr>Open Sans Bold</vt:lpstr>
      <vt:lpstr>Open Sans ExtraBold</vt:lpstr>
      <vt:lpstr>Wingdings</vt:lpstr>
      <vt:lpstr>Office Theme</vt:lpstr>
      <vt:lpstr>LaTeX voor Beginners</vt:lpstr>
      <vt:lpstr>Inhoud Workshop</vt:lpstr>
      <vt:lpstr>Afspraken</vt:lpstr>
      <vt:lpstr>Inleiding</vt:lpstr>
      <vt:lpstr>Waarom LaTeX?</vt:lpstr>
      <vt:lpstr>Overleaf:  Geen Installatie Nodig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LaTeX context: commandos</vt:lpstr>
      <vt:lpstr>LaTeX context: documentclass en packages</vt:lpstr>
      <vt:lpstr>LaTeX context: Environments</vt:lpstr>
      <vt:lpstr>Minimum Working Example</vt:lpstr>
      <vt:lpstr>Oefening 1: Overleaf</vt:lpstr>
      <vt:lpstr>Vergelijkingen</vt:lpstr>
      <vt:lpstr>Formules in de tekst</vt:lpstr>
      <vt:lpstr>Formules in blokken</vt:lpstr>
      <vt:lpstr>Handige Links</vt:lpstr>
      <vt:lpstr>Oefening 2</vt:lpstr>
      <vt:lpstr>Figuren en Tabellen</vt:lpstr>
      <vt:lpstr>Wat is een Float?</vt:lpstr>
      <vt:lpstr>Figure environment</vt:lpstr>
      <vt:lpstr>Minipages</vt:lpstr>
      <vt:lpstr>Type figuren</vt:lpstr>
      <vt:lpstr>TikZ Ultimate Power (adv. users only)</vt:lpstr>
      <vt:lpstr>Meer info over figuren</vt:lpstr>
      <vt:lpstr>Oefening 3</vt:lpstr>
      <vt:lpstr>Tabellen</vt:lpstr>
      <vt:lpstr>How to structure a Table</vt:lpstr>
      <vt:lpstr>Tables made easy</vt:lpstr>
      <vt:lpstr>Oefening 4</vt:lpstr>
      <vt:lpstr>Code Snippets</vt:lpstr>
      <vt:lpstr>Verbatim / Listings</vt:lpstr>
      <vt:lpstr>Oefening 5</vt:lpstr>
      <vt:lpstr>Referenties</vt:lpstr>
      <vt:lpstr>Bibliografie</vt:lpstr>
      <vt:lpstr>Verwijzen naar vergelijkingen of figuren</vt:lpstr>
      <vt:lpstr>Oefening 6</vt:lpstr>
      <vt:lpstr>Delen van Projecten</vt:lpstr>
      <vt:lpstr>Projecten Importeren/Exporteren</vt:lpstr>
      <vt:lpstr>Projecten Importeren/Exporteren</vt:lpstr>
      <vt:lpstr>Samenwerken aan een project</vt:lpstr>
      <vt:lpstr>Oefening 7</vt:lpstr>
      <vt:lpstr>Template voor verslagen</vt:lpstr>
      <vt:lpstr>Parting Tips - 1</vt:lpstr>
      <vt:lpstr>Parting Tips - 2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LaTeX voor Beginners</dc:title>
  <dc:creator>ROBERT Allyson</dc:creator>
  <cp:lastModifiedBy>ROBERT Allyson</cp:lastModifiedBy>
  <cp:revision>177</cp:revision>
  <cp:lastPrinted>2023-10-02T17:29:11Z</cp:lastPrinted>
  <dcterms:created xsi:type="dcterms:W3CDTF">2023-09-23T09:09:11Z</dcterms:created>
  <dcterms:modified xsi:type="dcterms:W3CDTF">2025-09-09T13:51:30Z</dcterms:modified>
</cp:coreProperties>
</file>